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83" r:id="rId3"/>
    <p:sldId id="257" r:id="rId4"/>
    <p:sldId id="258" r:id="rId5"/>
    <p:sldId id="261" r:id="rId6"/>
    <p:sldId id="260" r:id="rId7"/>
    <p:sldId id="259" r:id="rId8"/>
    <p:sldId id="439" r:id="rId9"/>
    <p:sldId id="441" r:id="rId10"/>
    <p:sldId id="442" r:id="rId11"/>
    <p:sldId id="447" r:id="rId12"/>
    <p:sldId id="264" r:id="rId13"/>
    <p:sldId id="443" r:id="rId14"/>
    <p:sldId id="444" r:id="rId15"/>
    <p:sldId id="265" r:id="rId16"/>
    <p:sldId id="267" r:id="rId17"/>
    <p:sldId id="445" r:id="rId18"/>
    <p:sldId id="268" r:id="rId19"/>
    <p:sldId id="448" r:id="rId20"/>
    <p:sldId id="446" r:id="rId21"/>
    <p:sldId id="270" r:id="rId22"/>
    <p:sldId id="271" r:id="rId23"/>
    <p:sldId id="44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3"/>
    <p:restoredTop sz="94665"/>
  </p:normalViewPr>
  <p:slideViewPr>
    <p:cSldViewPr snapToGrid="0" snapToObjects="1">
      <p:cViewPr varScale="1">
        <p:scale>
          <a:sx n="124" d="100"/>
          <a:sy n="124" d="100"/>
        </p:scale>
        <p:origin x="192" y="13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B79CD6-7247-B24B-97B5-61D67A6315B3}" type="datetimeFigureOut">
              <a:rPr lang="en-US" smtClean="0"/>
              <a:t>11/18/21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6FD71-EC62-9F4C-BE5E-A539C91F4FE0}" type="slidenum">
              <a:rPr lang="en-US" smtClean="0"/>
              <a:t>‹#›</a:t>
            </a:fld>
            <a:endParaRPr lang="en-US"/>
          </a:p>
        </p:txBody>
      </p:sp>
    </p:spTree>
    <p:extLst>
      <p:ext uri="{BB962C8B-B14F-4D97-AF65-F5344CB8AC3E}">
        <p14:creationId xmlns:p14="http://schemas.microsoft.com/office/powerpoint/2010/main" val="1036794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Dunic</a:t>
            </a:r>
            <a:r>
              <a:rPr lang="en-US" dirty="0"/>
              <a:t> et al 2017 – loss over time (although </a:t>
            </a:r>
            <a:r>
              <a:rPr lang="en-US" dirty="0" err="1"/>
              <a:t>shortterm</a:t>
            </a:r>
            <a:r>
              <a:rPr lang="en-US" dirty="0"/>
              <a:t> gain)</a:t>
            </a:r>
          </a:p>
          <a:p>
            <a:r>
              <a:rPr lang="en-US" dirty="0" err="1"/>
              <a:t>Albouy</a:t>
            </a:r>
            <a:r>
              <a:rPr lang="en-US" dirty="0"/>
              <a:t> et al 2014 – increase in </a:t>
            </a:r>
            <a:r>
              <a:rPr lang="en-US" dirty="0" err="1"/>
              <a:t>connectace</a:t>
            </a:r>
            <a:r>
              <a:rPr lang="en-US" dirty="0"/>
              <a:t> due to differential </a:t>
            </a:r>
            <a:r>
              <a:rPr lang="en-US" dirty="0" err="1"/>
              <a:t>sp</a:t>
            </a:r>
            <a:r>
              <a:rPr lang="en-US" dirty="0"/>
              <a:t> loss and survival of generalists (increase in generality and vulnerability)</a:t>
            </a:r>
          </a:p>
          <a:p>
            <a:r>
              <a:rPr lang="en-US" dirty="0"/>
              <a:t>Increase in SR from lower latitudes – but, temporal scale? And selectivity of who</a:t>
            </a:r>
          </a:p>
          <a:p>
            <a:r>
              <a:rPr lang="en-US" dirty="0" err="1"/>
              <a:t>Kortsch</a:t>
            </a:r>
            <a:r>
              <a:rPr lang="en-US" dirty="0"/>
              <a:t> et al 2015 boreal </a:t>
            </a:r>
            <a:r>
              <a:rPr lang="en-US" dirty="0" err="1"/>
              <a:t>fw</a:t>
            </a:r>
            <a:r>
              <a:rPr lang="en-US" dirty="0"/>
              <a:t> gain generalists and lose specialists</a:t>
            </a:r>
          </a:p>
          <a:p>
            <a:endParaRPr lang="en-US" dirty="0"/>
          </a:p>
          <a:p>
            <a:endParaRPr lang="en-US" dirty="0"/>
          </a:p>
        </p:txBody>
      </p:sp>
      <p:sp>
        <p:nvSpPr>
          <p:cNvPr id="4" name="Slide Number Placeholder 3"/>
          <p:cNvSpPr>
            <a:spLocks noGrp="1"/>
          </p:cNvSpPr>
          <p:nvPr>
            <p:ph type="sldNum" sz="quarter" idx="5"/>
          </p:nvPr>
        </p:nvSpPr>
        <p:spPr/>
        <p:txBody>
          <a:bodyPr/>
          <a:lstStyle/>
          <a:p>
            <a:fld id="{BDE6FD71-EC62-9F4C-BE5E-A539C91F4FE0}" type="slidenum">
              <a:rPr lang="en-US" smtClean="0"/>
              <a:t>6</a:t>
            </a:fld>
            <a:endParaRPr lang="en-US"/>
          </a:p>
        </p:txBody>
      </p:sp>
    </p:spTree>
    <p:extLst>
      <p:ext uri="{BB962C8B-B14F-4D97-AF65-F5344CB8AC3E}">
        <p14:creationId xmlns:p14="http://schemas.microsoft.com/office/powerpoint/2010/main" val="407674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2013, we’ve been sampling sites from Rhode Island to </a:t>
            </a:r>
            <a:r>
              <a:rPr lang="en-US" dirty="0" err="1"/>
              <a:t>downeast</a:t>
            </a:r>
            <a:r>
              <a:rPr lang="en-US" dirty="0"/>
              <a:t> Maine. This is wonderful, as these sites sit along a gradient of temperature, and, because we’ve been sampling them over time, we also have records of fluctuations in temperature from year to year. Because of this, we’ve been able to do some cool data analysis using tools from economics, actually, to cleanly tease out the signal of temperature.</a:t>
            </a:r>
          </a:p>
        </p:txBody>
      </p:sp>
      <p:sp>
        <p:nvSpPr>
          <p:cNvPr id="4" name="Slide Number Placeholder 3"/>
          <p:cNvSpPr>
            <a:spLocks noGrp="1"/>
          </p:cNvSpPr>
          <p:nvPr>
            <p:ph type="sldNum" sz="quarter" idx="5"/>
          </p:nvPr>
        </p:nvSpPr>
        <p:spPr/>
        <p:txBody>
          <a:bodyPr/>
          <a:lstStyle/>
          <a:p>
            <a:fld id="{0A3D1FBC-BDAD-304A-8C5D-7339C13A2068}" type="slidenum">
              <a:rPr lang="en-US" smtClean="0"/>
              <a:t>8</a:t>
            </a:fld>
            <a:endParaRPr lang="en-US"/>
          </a:p>
        </p:txBody>
      </p:sp>
    </p:spTree>
    <p:extLst>
      <p:ext uri="{BB962C8B-B14F-4D97-AF65-F5344CB8AC3E}">
        <p14:creationId xmlns:p14="http://schemas.microsoft.com/office/powerpoint/2010/main" val="3492972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site we sample four transects per year – so, here are two sites we have around Bakers island in Salem Sound.</a:t>
            </a:r>
          </a:p>
        </p:txBody>
      </p:sp>
      <p:sp>
        <p:nvSpPr>
          <p:cNvPr id="4" name="Slide Number Placeholder 3"/>
          <p:cNvSpPr>
            <a:spLocks noGrp="1"/>
          </p:cNvSpPr>
          <p:nvPr>
            <p:ph type="sldNum" sz="quarter" idx="5"/>
          </p:nvPr>
        </p:nvSpPr>
        <p:spPr/>
        <p:txBody>
          <a:bodyPr/>
          <a:lstStyle/>
          <a:p>
            <a:fld id="{0A3D1FBC-BDAD-304A-8C5D-7339C13A2068}" type="slidenum">
              <a:rPr lang="en-US" smtClean="0"/>
              <a:t>9</a:t>
            </a:fld>
            <a:endParaRPr lang="en-US"/>
          </a:p>
        </p:txBody>
      </p:sp>
    </p:spTree>
    <p:extLst>
      <p:ext uri="{BB962C8B-B14F-4D97-AF65-F5344CB8AC3E}">
        <p14:creationId xmlns:p14="http://schemas.microsoft.com/office/powerpoint/2010/main" val="2619186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sites, we perform a wide variety of sampling techniques to quantify kelp cover and the diversity and abundance of over 150 animals and algae.</a:t>
            </a:r>
          </a:p>
        </p:txBody>
      </p:sp>
      <p:sp>
        <p:nvSpPr>
          <p:cNvPr id="4" name="Slide Number Placeholder 3"/>
          <p:cNvSpPr>
            <a:spLocks noGrp="1"/>
          </p:cNvSpPr>
          <p:nvPr>
            <p:ph type="sldNum" sz="quarter" idx="5"/>
          </p:nvPr>
        </p:nvSpPr>
        <p:spPr/>
        <p:txBody>
          <a:bodyPr/>
          <a:lstStyle/>
          <a:p>
            <a:fld id="{0A3D1FBC-BDAD-304A-8C5D-7339C13A2068}" type="slidenum">
              <a:rPr lang="en-US" smtClean="0"/>
              <a:t>10</a:t>
            </a:fld>
            <a:endParaRPr lang="en-US"/>
          </a:p>
        </p:txBody>
      </p:sp>
    </p:spTree>
    <p:extLst>
      <p:ext uri="{BB962C8B-B14F-4D97-AF65-F5344CB8AC3E}">
        <p14:creationId xmlns:p14="http://schemas.microsoft.com/office/powerpoint/2010/main" val="196220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Crabs, sculpins, cunner – versus mostly crabs, some juvie urchins holding it together and </a:t>
            </a:r>
            <a:r>
              <a:rPr lang="en-US" dirty="0" err="1"/>
              <a:t>henricia</a:t>
            </a:r>
            <a:endParaRPr lang="en-US" dirty="0"/>
          </a:p>
        </p:txBody>
      </p:sp>
      <p:sp>
        <p:nvSpPr>
          <p:cNvPr id="4" name="Slide Number Placeholder 3"/>
          <p:cNvSpPr>
            <a:spLocks noGrp="1"/>
          </p:cNvSpPr>
          <p:nvPr>
            <p:ph type="sldNum" sz="quarter" idx="5"/>
          </p:nvPr>
        </p:nvSpPr>
        <p:spPr/>
        <p:txBody>
          <a:bodyPr/>
          <a:lstStyle/>
          <a:p>
            <a:fld id="{BDE6FD71-EC62-9F4C-BE5E-A539C91F4FE0}" type="slidenum">
              <a:rPr lang="en-US" smtClean="0"/>
              <a:t>19</a:t>
            </a:fld>
            <a:endParaRPr lang="en-US"/>
          </a:p>
        </p:txBody>
      </p:sp>
    </p:spTree>
    <p:extLst>
      <p:ext uri="{BB962C8B-B14F-4D97-AF65-F5344CB8AC3E}">
        <p14:creationId xmlns:p14="http://schemas.microsoft.com/office/powerpoint/2010/main" val="2667016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Dunic</a:t>
            </a:r>
            <a:r>
              <a:rPr lang="en-US" dirty="0"/>
              <a:t> et al 2017 – loss over time (although </a:t>
            </a:r>
            <a:r>
              <a:rPr lang="en-US" dirty="0" err="1"/>
              <a:t>shortterm</a:t>
            </a:r>
            <a:r>
              <a:rPr lang="en-US" dirty="0"/>
              <a:t> gain)</a:t>
            </a:r>
          </a:p>
          <a:p>
            <a:r>
              <a:rPr lang="en-US" dirty="0" err="1"/>
              <a:t>Albouy</a:t>
            </a:r>
            <a:r>
              <a:rPr lang="en-US" dirty="0"/>
              <a:t> et al 2014 – increase in </a:t>
            </a:r>
            <a:r>
              <a:rPr lang="en-US" dirty="0" err="1"/>
              <a:t>connectace</a:t>
            </a:r>
            <a:r>
              <a:rPr lang="en-US" dirty="0"/>
              <a:t> due to differential </a:t>
            </a:r>
            <a:r>
              <a:rPr lang="en-US" dirty="0" err="1"/>
              <a:t>sp</a:t>
            </a:r>
            <a:r>
              <a:rPr lang="en-US" dirty="0"/>
              <a:t> loss and survival of generalists (increase in generality and vulnerability)</a:t>
            </a:r>
          </a:p>
          <a:p>
            <a:r>
              <a:rPr lang="en-US" dirty="0"/>
              <a:t>Increase in SR from lower latitudes – but, temporal scale? And selectivity of who</a:t>
            </a:r>
          </a:p>
          <a:p>
            <a:r>
              <a:rPr lang="en-US" dirty="0" err="1"/>
              <a:t>Kortsch</a:t>
            </a:r>
            <a:r>
              <a:rPr lang="en-US" dirty="0"/>
              <a:t> et al 2015 boreal </a:t>
            </a:r>
            <a:r>
              <a:rPr lang="en-US" dirty="0" err="1"/>
              <a:t>fw</a:t>
            </a:r>
            <a:r>
              <a:rPr lang="en-US" dirty="0"/>
              <a:t> gain generalists and lose specialists</a:t>
            </a:r>
          </a:p>
          <a:p>
            <a:endParaRPr lang="en-US" dirty="0"/>
          </a:p>
          <a:p>
            <a:endParaRPr lang="en-US" dirty="0"/>
          </a:p>
        </p:txBody>
      </p:sp>
      <p:sp>
        <p:nvSpPr>
          <p:cNvPr id="4" name="Slide Number Placeholder 3"/>
          <p:cNvSpPr>
            <a:spLocks noGrp="1"/>
          </p:cNvSpPr>
          <p:nvPr>
            <p:ph type="sldNum" sz="quarter" idx="5"/>
          </p:nvPr>
        </p:nvSpPr>
        <p:spPr/>
        <p:txBody>
          <a:bodyPr/>
          <a:lstStyle/>
          <a:p>
            <a:fld id="{BDE6FD71-EC62-9F4C-BE5E-A539C91F4FE0}" type="slidenum">
              <a:rPr lang="en-US" smtClean="0"/>
              <a:t>20</a:t>
            </a:fld>
            <a:endParaRPr lang="en-US"/>
          </a:p>
        </p:txBody>
      </p:sp>
    </p:spTree>
    <p:extLst>
      <p:ext uri="{BB962C8B-B14F-4D97-AF65-F5344CB8AC3E}">
        <p14:creationId xmlns:p14="http://schemas.microsoft.com/office/powerpoint/2010/main" val="2473164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6DFE9-E0B5-4F41-953C-CBC8A54858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7C7447-BF26-1245-BD76-0E54E3C487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06DC2-A52D-6249-9C97-61E121FBD24E}"/>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5" name="Footer Placeholder 4">
            <a:extLst>
              <a:ext uri="{FF2B5EF4-FFF2-40B4-BE49-F238E27FC236}">
                <a16:creationId xmlns:a16="http://schemas.microsoft.com/office/drawing/2014/main" id="{A1A3086E-6623-3E4C-93C8-19B3E3A58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D2D1B-3E2E-D14F-8BD5-597EB305F0D9}"/>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128578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9B52-4DFE-714C-A0EE-47B438D7DD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FFB399-9DD0-0E47-9A3A-EB17502F79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4C51A7-812E-1546-BCD0-396ED0071941}"/>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5" name="Footer Placeholder 4">
            <a:extLst>
              <a:ext uri="{FF2B5EF4-FFF2-40B4-BE49-F238E27FC236}">
                <a16:creationId xmlns:a16="http://schemas.microsoft.com/office/drawing/2014/main" id="{4279269B-5931-A147-9F65-F8212CCB0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9137A-0623-6C41-9EF7-B4F63DC0DA2F}"/>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35050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509B55-1D12-3144-875D-B38D30DCEC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C01B59-A03C-D248-9087-56B545A20B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A6F5A-10E5-1B4C-AA15-42A38CBF914A}"/>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5" name="Footer Placeholder 4">
            <a:extLst>
              <a:ext uri="{FF2B5EF4-FFF2-40B4-BE49-F238E27FC236}">
                <a16:creationId xmlns:a16="http://schemas.microsoft.com/office/drawing/2014/main" id="{A0DB0358-37B5-7D4D-9BB4-301AC0C19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3A484-173E-B24C-AFD6-6676F59B6E85}"/>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255404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323A-79CF-FC41-9EB3-87D0C9005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0625AA-6F27-DA43-8EDE-2843259DD5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781C7-711E-3649-A627-E38173DB57E1}"/>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5" name="Footer Placeholder 4">
            <a:extLst>
              <a:ext uri="{FF2B5EF4-FFF2-40B4-BE49-F238E27FC236}">
                <a16:creationId xmlns:a16="http://schemas.microsoft.com/office/drawing/2014/main" id="{1B613890-8734-0A46-B081-E86E45C6B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5081B-C87F-7B4D-BE36-50CD14CBF725}"/>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2830901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CE29-C2B4-A24B-A796-5E2F5E8916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D6F5AF-9E92-3C4B-9DB6-1C946D7E06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C5A754-4C74-AD49-844C-30CEAE05D480}"/>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5" name="Footer Placeholder 4">
            <a:extLst>
              <a:ext uri="{FF2B5EF4-FFF2-40B4-BE49-F238E27FC236}">
                <a16:creationId xmlns:a16="http://schemas.microsoft.com/office/drawing/2014/main" id="{258353B2-F2AD-BD46-BD73-ACEAA06BF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838F4-781F-DE48-93D4-6FDBC85782C1}"/>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1755466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AD60-0AE7-D140-806F-02FFFBE60D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5FC220-3634-FB45-8B7E-409DA3E2BE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D41B50-F4E6-E046-80D9-82DA5BB24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E40B90-1923-F547-BD97-227FCC536477}"/>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6" name="Footer Placeholder 5">
            <a:extLst>
              <a:ext uri="{FF2B5EF4-FFF2-40B4-BE49-F238E27FC236}">
                <a16:creationId xmlns:a16="http://schemas.microsoft.com/office/drawing/2014/main" id="{A1985E4F-B7B8-7745-B7AE-0BB163C925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EE2F4C-5F41-6443-AF0C-DC0C6FA179F6}"/>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1473264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479E-E40F-1E4C-A1CA-094C67B075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AEDFFE-10F8-5949-8938-A23A12B29A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09507D-8830-0E49-9617-815385674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75F9D0-2CBF-6B43-B79F-B11E7A1784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60C8D0-F81A-AB42-84F1-92CEC1B7AE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827343-1CEC-8444-B66F-C481C109D4A6}"/>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8" name="Footer Placeholder 7">
            <a:extLst>
              <a:ext uri="{FF2B5EF4-FFF2-40B4-BE49-F238E27FC236}">
                <a16:creationId xmlns:a16="http://schemas.microsoft.com/office/drawing/2014/main" id="{6817C001-B1E8-0642-BA16-504C77C2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7A76C9-A66A-004F-9FDA-FB8A6A41F218}"/>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3417797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5A82-9D3A-3D45-8815-D5399392A7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0F2E7E-398D-CD41-8D6F-B2C369BCDB8F}"/>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4" name="Footer Placeholder 3">
            <a:extLst>
              <a:ext uri="{FF2B5EF4-FFF2-40B4-BE49-F238E27FC236}">
                <a16:creationId xmlns:a16="http://schemas.microsoft.com/office/drawing/2014/main" id="{42FB7941-27CF-7946-95B1-0A8436CE57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4981F5-84FA-9A4A-B433-EEA6E4B96ABC}"/>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2072400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79C96B-6876-174B-B9AE-CA8C6AD57321}"/>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3" name="Footer Placeholder 2">
            <a:extLst>
              <a:ext uri="{FF2B5EF4-FFF2-40B4-BE49-F238E27FC236}">
                <a16:creationId xmlns:a16="http://schemas.microsoft.com/office/drawing/2014/main" id="{94717B0F-3232-FF4B-A8C2-97659D07EA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EBB4D-69B6-2047-AC21-417E702F6E25}"/>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2613616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5A73-CA68-3B41-A737-7392860A2A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A695D0-572F-CD4D-8AC7-C1282015D3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20E7F7-0820-404E-B116-9F9C5ABDB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2C2723-0248-1142-AF2D-FC943C532F10}"/>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6" name="Footer Placeholder 5">
            <a:extLst>
              <a:ext uri="{FF2B5EF4-FFF2-40B4-BE49-F238E27FC236}">
                <a16:creationId xmlns:a16="http://schemas.microsoft.com/office/drawing/2014/main" id="{7E9096E8-75EA-614A-9255-B8E08E0032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0759A-A03F-5348-B8C0-C6BAA020D051}"/>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104613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8612D-0864-CC4E-88B5-B23C38CCB6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AE87A1-FDF9-8A4D-BAD8-0CC98CF8F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83F6B1-6620-9749-9C02-7BCC109A12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0E57F0-87B2-0E40-A1DD-1C3061D2D7A4}"/>
              </a:ext>
            </a:extLst>
          </p:cNvPr>
          <p:cNvSpPr>
            <a:spLocks noGrp="1"/>
          </p:cNvSpPr>
          <p:nvPr>
            <p:ph type="dt" sz="half" idx="10"/>
          </p:nvPr>
        </p:nvSpPr>
        <p:spPr/>
        <p:txBody>
          <a:bodyPr/>
          <a:lstStyle/>
          <a:p>
            <a:fld id="{00FF4514-A41C-CA41-B40D-C2CDFA3BAFB0}" type="datetimeFigureOut">
              <a:rPr lang="en-US" smtClean="0"/>
              <a:t>11/18/21</a:t>
            </a:fld>
            <a:endParaRPr lang="en-US"/>
          </a:p>
        </p:txBody>
      </p:sp>
      <p:sp>
        <p:nvSpPr>
          <p:cNvPr id="6" name="Footer Placeholder 5">
            <a:extLst>
              <a:ext uri="{FF2B5EF4-FFF2-40B4-BE49-F238E27FC236}">
                <a16:creationId xmlns:a16="http://schemas.microsoft.com/office/drawing/2014/main" id="{EA74FEBD-548C-C14D-966E-49080D909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AB2408-D236-FC41-9FFC-DB7B6C31E125}"/>
              </a:ext>
            </a:extLst>
          </p:cNvPr>
          <p:cNvSpPr>
            <a:spLocks noGrp="1"/>
          </p:cNvSpPr>
          <p:nvPr>
            <p:ph type="sldNum" sz="quarter" idx="12"/>
          </p:nvPr>
        </p:nvSpPr>
        <p:spPr/>
        <p:txBody>
          <a:bodyPr/>
          <a:lstStyle/>
          <a:p>
            <a:fld id="{A9F4C3BB-AE39-2F47-ABD3-CDA5FCDCCE2B}" type="slidenum">
              <a:rPr lang="en-US" smtClean="0"/>
              <a:t>‹#›</a:t>
            </a:fld>
            <a:endParaRPr lang="en-US"/>
          </a:p>
        </p:txBody>
      </p:sp>
    </p:spTree>
    <p:extLst>
      <p:ext uri="{BB962C8B-B14F-4D97-AF65-F5344CB8AC3E}">
        <p14:creationId xmlns:p14="http://schemas.microsoft.com/office/powerpoint/2010/main" val="2817938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17528-A4DE-F74C-AD59-27BCA8D450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C9B630-AE32-094B-90FD-4ADAB7C21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C2F06-6733-BD4E-88C4-46463D6A8F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FF4514-A41C-CA41-B40D-C2CDFA3BAFB0}" type="datetimeFigureOut">
              <a:rPr lang="en-US" smtClean="0"/>
              <a:t>11/18/21</a:t>
            </a:fld>
            <a:endParaRPr lang="en-US"/>
          </a:p>
        </p:txBody>
      </p:sp>
      <p:sp>
        <p:nvSpPr>
          <p:cNvPr id="5" name="Footer Placeholder 4">
            <a:extLst>
              <a:ext uri="{FF2B5EF4-FFF2-40B4-BE49-F238E27FC236}">
                <a16:creationId xmlns:a16="http://schemas.microsoft.com/office/drawing/2014/main" id="{19F3B8E5-E8C5-5B4B-970C-81ABE4604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01739A-0246-034C-9959-34593E9715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4C3BB-AE39-2F47-ABD3-CDA5FCDCCE2B}" type="slidenum">
              <a:rPr lang="en-US" smtClean="0"/>
              <a:t>‹#›</a:t>
            </a:fld>
            <a:endParaRPr lang="en-US"/>
          </a:p>
        </p:txBody>
      </p:sp>
    </p:spTree>
    <p:extLst>
      <p:ext uri="{BB962C8B-B14F-4D97-AF65-F5344CB8AC3E}">
        <p14:creationId xmlns:p14="http://schemas.microsoft.com/office/powerpoint/2010/main" val="2252456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628A9FF9-F569-8E4F-A6C5-275424660855}"/>
              </a:ext>
            </a:extLst>
          </p:cNvPr>
          <p:cNvPicPr>
            <a:picLocks noChangeAspect="1"/>
          </p:cNvPicPr>
          <p:nvPr/>
        </p:nvPicPr>
        <p:blipFill rotWithShape="1">
          <a:blip r:embed="rId2">
            <a:alphaModFix amt="40000"/>
          </a:blip>
          <a:srcRect l="4525"/>
          <a:stretch/>
        </p:blipFill>
        <p:spPr>
          <a:xfrm>
            <a:off x="3132160" y="1021"/>
            <a:ext cx="9059839" cy="6855958"/>
          </a:xfrm>
          <a:prstGeom prst="rect">
            <a:avLst/>
          </a:prstGeom>
        </p:spPr>
      </p:pic>
      <p:sp>
        <p:nvSpPr>
          <p:cNvPr id="2" name="Title 1">
            <a:extLst>
              <a:ext uri="{FF2B5EF4-FFF2-40B4-BE49-F238E27FC236}">
                <a16:creationId xmlns:a16="http://schemas.microsoft.com/office/drawing/2014/main" id="{2D3195BA-CC44-4B42-9A86-538E681FD174}"/>
              </a:ext>
            </a:extLst>
          </p:cNvPr>
          <p:cNvSpPr>
            <a:spLocks noGrp="1"/>
          </p:cNvSpPr>
          <p:nvPr>
            <p:ph type="ctrTitle"/>
          </p:nvPr>
        </p:nvSpPr>
        <p:spPr>
          <a:xfrm>
            <a:off x="6556100" y="1099671"/>
            <a:ext cx="4972511" cy="3367554"/>
          </a:xfrm>
        </p:spPr>
        <p:txBody>
          <a:bodyPr anchor="b">
            <a:noAutofit/>
          </a:bodyPr>
          <a:lstStyle/>
          <a:p>
            <a:pPr algn="l"/>
            <a:r>
              <a:rPr lang="en-US" sz="4800" b="1" i="1" dirty="0"/>
              <a:t>Changes in subtidal Gulf of Maine food webs in a shifting climate</a:t>
            </a:r>
            <a:endParaRPr lang="en-US" sz="5400" dirty="0"/>
          </a:p>
        </p:txBody>
      </p:sp>
      <p:sp>
        <p:nvSpPr>
          <p:cNvPr id="3" name="Subtitle 2">
            <a:extLst>
              <a:ext uri="{FF2B5EF4-FFF2-40B4-BE49-F238E27FC236}">
                <a16:creationId xmlns:a16="http://schemas.microsoft.com/office/drawing/2014/main" id="{42750FD4-B5BE-F349-A114-FF3942877CBF}"/>
              </a:ext>
            </a:extLst>
          </p:cNvPr>
          <p:cNvSpPr>
            <a:spLocks noGrp="1"/>
          </p:cNvSpPr>
          <p:nvPr>
            <p:ph type="subTitle" idx="1"/>
          </p:nvPr>
        </p:nvSpPr>
        <p:spPr>
          <a:xfrm>
            <a:off x="6556100" y="4687316"/>
            <a:ext cx="4972512" cy="1517088"/>
          </a:xfrm>
        </p:spPr>
        <p:txBody>
          <a:bodyPr>
            <a:normAutofit/>
          </a:bodyPr>
          <a:lstStyle/>
          <a:p>
            <a:pPr algn="l"/>
            <a:r>
              <a:rPr lang="en-US"/>
              <a:t>Jarrett E.K. Byrnes</a:t>
            </a:r>
          </a:p>
          <a:p>
            <a:pPr algn="l"/>
            <a:r>
              <a:rPr lang="en-US"/>
              <a:t>University of Massachusetts Boston</a:t>
            </a:r>
          </a:p>
        </p:txBody>
      </p:sp>
      <p:sp>
        <p:nvSpPr>
          <p:cNvPr id="41" name="Freeform: Shape 40">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vegetable&#10;&#10;Description automatically generated">
            <a:extLst>
              <a:ext uri="{FF2B5EF4-FFF2-40B4-BE49-F238E27FC236}">
                <a16:creationId xmlns:a16="http://schemas.microsoft.com/office/drawing/2014/main" id="{EF65BD10-1CA0-344A-B480-9999BBC0F2BE}"/>
              </a:ext>
            </a:extLst>
          </p:cNvPr>
          <p:cNvPicPr>
            <a:picLocks noChangeAspect="1"/>
          </p:cNvPicPr>
          <p:nvPr/>
        </p:nvPicPr>
        <p:blipFill rotWithShape="1">
          <a:blip r:embed="rId3"/>
          <a:srcRect l="23786" r="43771"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22922723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9023110823_606d3c29e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TextBox 2">
            <a:extLst>
              <a:ext uri="{FF2B5EF4-FFF2-40B4-BE49-F238E27FC236}">
                <a16:creationId xmlns:a16="http://schemas.microsoft.com/office/drawing/2014/main" id="{D4C62266-7AB1-6742-B985-E7B0BB09803B}"/>
              </a:ext>
            </a:extLst>
          </p:cNvPr>
          <p:cNvSpPr txBox="1"/>
          <p:nvPr/>
        </p:nvSpPr>
        <p:spPr>
          <a:xfrm>
            <a:off x="1713187" y="126124"/>
            <a:ext cx="6369269" cy="1938992"/>
          </a:xfrm>
          <a:prstGeom prst="rect">
            <a:avLst/>
          </a:prstGeom>
          <a:solidFill>
            <a:schemeClr val="bg1">
              <a:alpha val="50000"/>
            </a:schemeClr>
          </a:solidFill>
        </p:spPr>
        <p:txBody>
          <a:bodyPr wrap="square" rtlCol="0">
            <a:spAutoFit/>
          </a:bodyPr>
          <a:lstStyle/>
          <a:p>
            <a:r>
              <a:rPr lang="en-US" sz="2400" b="1" dirty="0"/>
              <a:t>Abundances of 215 Species assessed via:</a:t>
            </a:r>
          </a:p>
          <a:p>
            <a:pPr marL="285750" indent="-285750">
              <a:buFont typeface="Arial" panose="020B0604020202020204" pitchFamily="34" charset="0"/>
              <a:buChar char="•"/>
            </a:pPr>
            <a:r>
              <a:rPr lang="en-US" sz="2400" dirty="0"/>
              <a:t>80m</a:t>
            </a:r>
            <a:r>
              <a:rPr lang="en-US" sz="2400" baseline="30000" dirty="0"/>
              <a:t>2</a:t>
            </a:r>
            <a:r>
              <a:rPr lang="en-US" sz="2400" dirty="0"/>
              <a:t> Fish Transects</a:t>
            </a:r>
          </a:p>
          <a:p>
            <a:pPr marL="285750" indent="-285750">
              <a:buFont typeface="Arial" panose="020B0604020202020204" pitchFamily="34" charset="0"/>
              <a:buChar char="•"/>
            </a:pPr>
            <a:r>
              <a:rPr lang="en-US" sz="2400" dirty="0"/>
              <a:t>6 1m</a:t>
            </a:r>
            <a:r>
              <a:rPr lang="en-US" sz="2400" baseline="30000" dirty="0"/>
              <a:t>2</a:t>
            </a:r>
            <a:r>
              <a:rPr lang="en-US" sz="2400" dirty="0"/>
              <a:t> Quadrat Counts</a:t>
            </a:r>
          </a:p>
          <a:p>
            <a:pPr marL="285750" indent="-285750">
              <a:buFont typeface="Arial" panose="020B0604020202020204" pitchFamily="34" charset="0"/>
              <a:buChar char="•"/>
            </a:pPr>
            <a:r>
              <a:rPr lang="en-US" sz="2400" dirty="0"/>
              <a:t>4 20m</a:t>
            </a:r>
            <a:r>
              <a:rPr lang="en-US" sz="2400" baseline="30000" dirty="0"/>
              <a:t>2</a:t>
            </a:r>
            <a:r>
              <a:rPr lang="en-US" sz="2400" dirty="0"/>
              <a:t> Swath Counts</a:t>
            </a:r>
          </a:p>
          <a:p>
            <a:pPr marL="285750" indent="-285750">
              <a:buFont typeface="Arial" panose="020B0604020202020204" pitchFamily="34" charset="0"/>
              <a:buChar char="•"/>
            </a:pPr>
            <a:r>
              <a:rPr lang="en-US" sz="2400" dirty="0"/>
              <a:t>80 Uniform Benthic Point Counts</a:t>
            </a:r>
          </a:p>
        </p:txBody>
      </p:sp>
      <p:pic>
        <p:nvPicPr>
          <p:cNvPr id="4" name="Picture 3">
            <a:extLst>
              <a:ext uri="{FF2B5EF4-FFF2-40B4-BE49-F238E27FC236}">
                <a16:creationId xmlns:a16="http://schemas.microsoft.com/office/drawing/2014/main" id="{96A9B446-1798-B34D-A696-35C2C5294DE2}"/>
              </a:ext>
            </a:extLst>
          </p:cNvPr>
          <p:cNvPicPr>
            <a:picLocks noChangeAspect="1"/>
          </p:cNvPicPr>
          <p:nvPr/>
        </p:nvPicPr>
        <p:blipFill>
          <a:blip r:embed="rId4"/>
          <a:stretch>
            <a:fillRect/>
          </a:stretch>
        </p:blipFill>
        <p:spPr>
          <a:xfrm>
            <a:off x="3669763" y="2301240"/>
            <a:ext cx="4774467" cy="3389630"/>
          </a:xfrm>
          <a:prstGeom prst="rect">
            <a:avLst/>
          </a:prstGeom>
        </p:spPr>
      </p:pic>
    </p:spTree>
    <p:extLst>
      <p:ext uri="{BB962C8B-B14F-4D97-AF65-F5344CB8AC3E}">
        <p14:creationId xmlns:p14="http://schemas.microsoft.com/office/powerpoint/2010/main" val="81433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51A47A-BC97-D24F-BF5C-798F03190C10}"/>
              </a:ext>
            </a:extLst>
          </p:cNvPr>
          <p:cNvSpPr>
            <a:spLocks noGrp="1"/>
          </p:cNvSpPr>
          <p:nvPr>
            <p:ph type="title"/>
          </p:nvPr>
        </p:nvSpPr>
        <p:spPr>
          <a:xfrm>
            <a:off x="0" y="0"/>
            <a:ext cx="12192000" cy="1639888"/>
          </a:xfrm>
        </p:spPr>
        <p:txBody>
          <a:bodyPr>
            <a:normAutofit/>
          </a:bodyPr>
          <a:lstStyle/>
          <a:p>
            <a:r>
              <a:rPr lang="en-US" dirty="0"/>
              <a:t>Buoys Show Great Variability in Temperature in Space and Time</a:t>
            </a:r>
          </a:p>
        </p:txBody>
      </p:sp>
      <p:pic>
        <p:nvPicPr>
          <p:cNvPr id="5" name="Picture 4">
            <a:extLst>
              <a:ext uri="{FF2B5EF4-FFF2-40B4-BE49-F238E27FC236}">
                <a16:creationId xmlns:a16="http://schemas.microsoft.com/office/drawing/2014/main" id="{702E81E4-8D95-9349-A77E-446293421270}"/>
              </a:ext>
            </a:extLst>
          </p:cNvPr>
          <p:cNvPicPr>
            <a:picLocks noChangeAspect="1"/>
          </p:cNvPicPr>
          <p:nvPr/>
        </p:nvPicPr>
        <p:blipFill>
          <a:blip r:embed="rId2"/>
          <a:stretch>
            <a:fillRect/>
          </a:stretch>
        </p:blipFill>
        <p:spPr>
          <a:xfrm>
            <a:off x="1171575" y="1768475"/>
            <a:ext cx="9144000" cy="4940397"/>
          </a:xfrm>
          <a:prstGeom prst="rect">
            <a:avLst/>
          </a:prstGeom>
        </p:spPr>
      </p:pic>
    </p:spTree>
    <p:extLst>
      <p:ext uri="{BB962C8B-B14F-4D97-AF65-F5344CB8AC3E}">
        <p14:creationId xmlns:p14="http://schemas.microsoft.com/office/powerpoint/2010/main" val="3580724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BD74-4C6C-0F44-9172-B8610F4505E9}"/>
              </a:ext>
            </a:extLst>
          </p:cNvPr>
          <p:cNvSpPr>
            <a:spLocks noGrp="1"/>
          </p:cNvSpPr>
          <p:nvPr>
            <p:ph type="title"/>
          </p:nvPr>
        </p:nvSpPr>
        <p:spPr/>
        <p:txBody>
          <a:bodyPr/>
          <a:lstStyle/>
          <a:p>
            <a:r>
              <a:rPr lang="en-US" dirty="0"/>
              <a:t>Digging Out a Temperature Signal Using Econometric Causal Inference Techniques</a:t>
            </a:r>
          </a:p>
        </p:txBody>
      </p:sp>
      <p:sp>
        <p:nvSpPr>
          <p:cNvPr id="4" name="TextBox 3">
            <a:extLst>
              <a:ext uri="{FF2B5EF4-FFF2-40B4-BE49-F238E27FC236}">
                <a16:creationId xmlns:a16="http://schemas.microsoft.com/office/drawing/2014/main" id="{5F122AD8-F6AD-004C-9B02-3152CABD5648}"/>
              </a:ext>
            </a:extLst>
          </p:cNvPr>
          <p:cNvSpPr txBox="1"/>
          <p:nvPr/>
        </p:nvSpPr>
        <p:spPr>
          <a:xfrm>
            <a:off x="2377030" y="3661337"/>
            <a:ext cx="2170402" cy="553998"/>
          </a:xfrm>
          <a:prstGeom prst="rect">
            <a:avLst/>
          </a:prstGeom>
          <a:noFill/>
          <a:ln>
            <a:solidFill>
              <a:schemeClr val="tx1"/>
            </a:solidFill>
          </a:ln>
        </p:spPr>
        <p:txBody>
          <a:bodyPr wrap="none" rtlCol="0">
            <a:spAutoFit/>
          </a:bodyPr>
          <a:lstStyle/>
          <a:p>
            <a:pPr algn="ctr"/>
            <a:r>
              <a:rPr lang="en-US" sz="3000" dirty="0">
                <a:latin typeface="Calibri Light"/>
                <a:cs typeface="Calibri Light"/>
              </a:rPr>
              <a:t>Temperature</a:t>
            </a:r>
          </a:p>
        </p:txBody>
      </p:sp>
      <p:sp>
        <p:nvSpPr>
          <p:cNvPr id="5" name="TextBox 4">
            <a:extLst>
              <a:ext uri="{FF2B5EF4-FFF2-40B4-BE49-F238E27FC236}">
                <a16:creationId xmlns:a16="http://schemas.microsoft.com/office/drawing/2014/main" id="{C59E17CE-BAF7-F642-9EC6-8EC1DD448F86}"/>
              </a:ext>
            </a:extLst>
          </p:cNvPr>
          <p:cNvSpPr txBox="1"/>
          <p:nvPr/>
        </p:nvSpPr>
        <p:spPr>
          <a:xfrm>
            <a:off x="6403184" y="3661337"/>
            <a:ext cx="2623347" cy="553998"/>
          </a:xfrm>
          <a:prstGeom prst="rect">
            <a:avLst/>
          </a:prstGeom>
          <a:noFill/>
          <a:ln>
            <a:solidFill>
              <a:schemeClr val="tx1"/>
            </a:solidFill>
          </a:ln>
        </p:spPr>
        <p:txBody>
          <a:bodyPr wrap="none" rtlCol="0">
            <a:spAutoFit/>
          </a:bodyPr>
          <a:lstStyle/>
          <a:p>
            <a:pPr algn="ctr"/>
            <a:r>
              <a:rPr lang="en-US" sz="3000" dirty="0">
                <a:latin typeface="Calibri Light"/>
                <a:cs typeface="Calibri Light"/>
              </a:rPr>
              <a:t>Network Metric</a:t>
            </a:r>
          </a:p>
        </p:txBody>
      </p:sp>
      <p:cxnSp>
        <p:nvCxnSpPr>
          <p:cNvPr id="6" name="Straight Arrow Connector 5">
            <a:extLst>
              <a:ext uri="{FF2B5EF4-FFF2-40B4-BE49-F238E27FC236}">
                <a16:creationId xmlns:a16="http://schemas.microsoft.com/office/drawing/2014/main" id="{717A9E34-8224-E941-9265-974C2183E9A8}"/>
              </a:ext>
            </a:extLst>
          </p:cNvPr>
          <p:cNvCxnSpPr>
            <a:stCxn id="4" idx="3"/>
            <a:endCxn id="5" idx="1"/>
          </p:cNvCxnSpPr>
          <p:nvPr/>
        </p:nvCxnSpPr>
        <p:spPr>
          <a:xfrm>
            <a:off x="4547432" y="3938336"/>
            <a:ext cx="1855752"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25696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BD74-4C6C-0F44-9172-B8610F4505E9}"/>
              </a:ext>
            </a:extLst>
          </p:cNvPr>
          <p:cNvSpPr>
            <a:spLocks noGrp="1"/>
          </p:cNvSpPr>
          <p:nvPr>
            <p:ph type="title"/>
          </p:nvPr>
        </p:nvSpPr>
        <p:spPr/>
        <p:txBody>
          <a:bodyPr/>
          <a:lstStyle/>
          <a:p>
            <a:r>
              <a:rPr lang="en-US" dirty="0"/>
              <a:t>Digging Out a Temperature Signal Using Econometric Causal Inference Techniques</a:t>
            </a:r>
          </a:p>
        </p:txBody>
      </p:sp>
      <p:sp>
        <p:nvSpPr>
          <p:cNvPr id="5" name="TextBox 4">
            <a:extLst>
              <a:ext uri="{FF2B5EF4-FFF2-40B4-BE49-F238E27FC236}">
                <a16:creationId xmlns:a16="http://schemas.microsoft.com/office/drawing/2014/main" id="{C59E17CE-BAF7-F642-9EC6-8EC1DD448F86}"/>
              </a:ext>
            </a:extLst>
          </p:cNvPr>
          <p:cNvSpPr txBox="1"/>
          <p:nvPr/>
        </p:nvSpPr>
        <p:spPr>
          <a:xfrm>
            <a:off x="6403184" y="3661337"/>
            <a:ext cx="2623347" cy="553998"/>
          </a:xfrm>
          <a:prstGeom prst="rect">
            <a:avLst/>
          </a:prstGeom>
          <a:noFill/>
          <a:ln>
            <a:solidFill>
              <a:schemeClr val="tx1"/>
            </a:solidFill>
          </a:ln>
        </p:spPr>
        <p:txBody>
          <a:bodyPr wrap="none" rtlCol="0">
            <a:spAutoFit/>
          </a:bodyPr>
          <a:lstStyle/>
          <a:p>
            <a:pPr algn="ctr"/>
            <a:r>
              <a:rPr lang="en-US" sz="3000" dirty="0">
                <a:latin typeface="Calibri Light"/>
                <a:cs typeface="Calibri Light"/>
              </a:rPr>
              <a:t>Network Metric</a:t>
            </a:r>
          </a:p>
        </p:txBody>
      </p:sp>
      <p:sp>
        <p:nvSpPr>
          <p:cNvPr id="7" name="TextBox 6">
            <a:extLst>
              <a:ext uri="{FF2B5EF4-FFF2-40B4-BE49-F238E27FC236}">
                <a16:creationId xmlns:a16="http://schemas.microsoft.com/office/drawing/2014/main" id="{3C5E822F-4703-9943-ACDC-94A3F538AABB}"/>
              </a:ext>
            </a:extLst>
          </p:cNvPr>
          <p:cNvSpPr txBox="1"/>
          <p:nvPr/>
        </p:nvSpPr>
        <p:spPr>
          <a:xfrm>
            <a:off x="2309800" y="1967687"/>
            <a:ext cx="2170402" cy="1015663"/>
          </a:xfrm>
          <a:prstGeom prst="rect">
            <a:avLst/>
          </a:prstGeom>
          <a:noFill/>
          <a:ln>
            <a:solidFill>
              <a:schemeClr val="tx1"/>
            </a:solidFill>
          </a:ln>
        </p:spPr>
        <p:txBody>
          <a:bodyPr wrap="none" rtlCol="0">
            <a:spAutoFit/>
          </a:bodyPr>
          <a:lstStyle/>
          <a:p>
            <a:pPr algn="ctr"/>
            <a:r>
              <a:rPr lang="en-US" sz="3000" dirty="0">
                <a:latin typeface="Calibri Light"/>
                <a:cs typeface="Calibri Light"/>
              </a:rPr>
              <a:t>Site Mean</a:t>
            </a:r>
          </a:p>
          <a:p>
            <a:pPr algn="ctr"/>
            <a:r>
              <a:rPr lang="en-US" sz="3000" dirty="0">
                <a:latin typeface="Calibri Light"/>
                <a:cs typeface="Calibri Light"/>
              </a:rPr>
              <a:t>Temperature</a:t>
            </a:r>
          </a:p>
        </p:txBody>
      </p:sp>
      <p:cxnSp>
        <p:nvCxnSpPr>
          <p:cNvPr id="8" name="Straight Arrow Connector 7">
            <a:extLst>
              <a:ext uri="{FF2B5EF4-FFF2-40B4-BE49-F238E27FC236}">
                <a16:creationId xmlns:a16="http://schemas.microsoft.com/office/drawing/2014/main" id="{93576246-8EC3-A140-81D0-52A7364BAF38}"/>
              </a:ext>
            </a:extLst>
          </p:cNvPr>
          <p:cNvCxnSpPr>
            <a:cxnSpLocks/>
            <a:stCxn id="7" idx="3"/>
            <a:endCxn id="5" idx="1"/>
          </p:cNvCxnSpPr>
          <p:nvPr/>
        </p:nvCxnSpPr>
        <p:spPr>
          <a:xfrm>
            <a:off x="4480202" y="2475519"/>
            <a:ext cx="1922982" cy="146281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64A5CEBC-9AAD-6B41-B0BB-9B50B0C6CB35}"/>
              </a:ext>
            </a:extLst>
          </p:cNvPr>
          <p:cNvSpPr txBox="1"/>
          <p:nvPr/>
        </p:nvSpPr>
        <p:spPr>
          <a:xfrm>
            <a:off x="2631008" y="4927930"/>
            <a:ext cx="1527982" cy="553998"/>
          </a:xfrm>
          <a:prstGeom prst="rect">
            <a:avLst/>
          </a:prstGeom>
          <a:noFill/>
          <a:ln>
            <a:solidFill>
              <a:schemeClr val="tx1"/>
            </a:solidFill>
          </a:ln>
        </p:spPr>
        <p:txBody>
          <a:bodyPr wrap="none" rtlCol="0">
            <a:spAutoFit/>
          </a:bodyPr>
          <a:lstStyle/>
          <a:p>
            <a:pPr algn="ctr"/>
            <a:r>
              <a:rPr lang="en-US" sz="3000" dirty="0">
                <a:latin typeface="Calibri Light"/>
                <a:cs typeface="Calibri Light"/>
              </a:rPr>
              <a:t>Richness</a:t>
            </a:r>
          </a:p>
        </p:txBody>
      </p:sp>
      <p:sp>
        <p:nvSpPr>
          <p:cNvPr id="13" name="TextBox 12">
            <a:extLst>
              <a:ext uri="{FF2B5EF4-FFF2-40B4-BE49-F238E27FC236}">
                <a16:creationId xmlns:a16="http://schemas.microsoft.com/office/drawing/2014/main" id="{3B97F205-63D1-4848-B96C-B7AAC091E763}"/>
              </a:ext>
            </a:extLst>
          </p:cNvPr>
          <p:cNvSpPr txBox="1"/>
          <p:nvPr/>
        </p:nvSpPr>
        <p:spPr>
          <a:xfrm>
            <a:off x="2051267" y="5913450"/>
            <a:ext cx="2687467" cy="553998"/>
          </a:xfrm>
          <a:prstGeom prst="rect">
            <a:avLst/>
          </a:prstGeom>
          <a:noFill/>
          <a:ln>
            <a:solidFill>
              <a:schemeClr val="tx1"/>
            </a:solidFill>
          </a:ln>
        </p:spPr>
        <p:txBody>
          <a:bodyPr wrap="none" rtlCol="0">
            <a:spAutoFit/>
          </a:bodyPr>
          <a:lstStyle/>
          <a:p>
            <a:pPr algn="ctr"/>
            <a:r>
              <a:rPr lang="en-US" sz="3000" dirty="0">
                <a:latin typeface="Calibri Light"/>
                <a:cs typeface="Calibri Light"/>
              </a:rPr>
              <a:t>Kelp Abundance</a:t>
            </a:r>
          </a:p>
        </p:txBody>
      </p:sp>
      <p:cxnSp>
        <p:nvCxnSpPr>
          <p:cNvPr id="14" name="Straight Arrow Connector 13">
            <a:extLst>
              <a:ext uri="{FF2B5EF4-FFF2-40B4-BE49-F238E27FC236}">
                <a16:creationId xmlns:a16="http://schemas.microsoft.com/office/drawing/2014/main" id="{91339F2F-1DCD-6842-B6AF-B5072587BC85}"/>
              </a:ext>
            </a:extLst>
          </p:cNvPr>
          <p:cNvCxnSpPr>
            <a:cxnSpLocks/>
            <a:stCxn id="12" idx="3"/>
            <a:endCxn id="5" idx="1"/>
          </p:cNvCxnSpPr>
          <p:nvPr/>
        </p:nvCxnSpPr>
        <p:spPr>
          <a:xfrm flipV="1">
            <a:off x="4158990" y="3938336"/>
            <a:ext cx="2244194" cy="126659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33972F8D-02A9-B049-A468-0C05C58E4FDE}"/>
              </a:ext>
            </a:extLst>
          </p:cNvPr>
          <p:cNvCxnSpPr>
            <a:cxnSpLocks/>
            <a:stCxn id="13" idx="3"/>
            <a:endCxn id="5" idx="1"/>
          </p:cNvCxnSpPr>
          <p:nvPr/>
        </p:nvCxnSpPr>
        <p:spPr>
          <a:xfrm flipV="1">
            <a:off x="4738734" y="3938336"/>
            <a:ext cx="1664450" cy="225211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0" name="Oval 19">
            <a:extLst>
              <a:ext uri="{FF2B5EF4-FFF2-40B4-BE49-F238E27FC236}">
                <a16:creationId xmlns:a16="http://schemas.microsoft.com/office/drawing/2014/main" id="{91FDB129-42DE-9C47-A6C2-176F3CD1140B}"/>
              </a:ext>
            </a:extLst>
          </p:cNvPr>
          <p:cNvSpPr/>
          <p:nvPr/>
        </p:nvSpPr>
        <p:spPr>
          <a:xfrm>
            <a:off x="9628042" y="2037033"/>
            <a:ext cx="1922982" cy="1169894"/>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Site</a:t>
            </a:r>
          </a:p>
        </p:txBody>
      </p:sp>
      <p:sp>
        <p:nvSpPr>
          <p:cNvPr id="22" name="Oval 21">
            <a:extLst>
              <a:ext uri="{FF2B5EF4-FFF2-40B4-BE49-F238E27FC236}">
                <a16:creationId xmlns:a16="http://schemas.microsoft.com/office/drawing/2014/main" id="{7F4C0359-A647-424D-8A2E-96AA3F80BDC3}"/>
              </a:ext>
            </a:extLst>
          </p:cNvPr>
          <p:cNvSpPr/>
          <p:nvPr/>
        </p:nvSpPr>
        <p:spPr>
          <a:xfrm>
            <a:off x="9700200" y="4927930"/>
            <a:ext cx="1922982" cy="1169894"/>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Error</a:t>
            </a:r>
          </a:p>
        </p:txBody>
      </p:sp>
      <p:cxnSp>
        <p:nvCxnSpPr>
          <p:cNvPr id="23" name="Straight Arrow Connector 22">
            <a:extLst>
              <a:ext uri="{FF2B5EF4-FFF2-40B4-BE49-F238E27FC236}">
                <a16:creationId xmlns:a16="http://schemas.microsoft.com/office/drawing/2014/main" id="{11CDE2CB-C756-834D-AFDB-98DE87DF542A}"/>
              </a:ext>
            </a:extLst>
          </p:cNvPr>
          <p:cNvCxnSpPr>
            <a:cxnSpLocks/>
            <a:stCxn id="20" idx="3"/>
            <a:endCxn id="5" idx="3"/>
          </p:cNvCxnSpPr>
          <p:nvPr/>
        </p:nvCxnSpPr>
        <p:spPr>
          <a:xfrm flipH="1">
            <a:off x="9026531" y="3035600"/>
            <a:ext cx="883125" cy="90273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9CE20AB-A9B7-2A41-B285-5DEE3210D36D}"/>
              </a:ext>
            </a:extLst>
          </p:cNvPr>
          <p:cNvCxnSpPr>
            <a:cxnSpLocks/>
            <a:stCxn id="22" idx="1"/>
            <a:endCxn id="5" idx="3"/>
          </p:cNvCxnSpPr>
          <p:nvPr/>
        </p:nvCxnSpPr>
        <p:spPr>
          <a:xfrm flipH="1" flipV="1">
            <a:off x="9026531" y="3938336"/>
            <a:ext cx="955283" cy="116092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5F122AD8-F6AD-004C-9B02-3152CABD5648}"/>
              </a:ext>
            </a:extLst>
          </p:cNvPr>
          <p:cNvSpPr txBox="1"/>
          <p:nvPr/>
        </p:nvSpPr>
        <p:spPr>
          <a:xfrm>
            <a:off x="1587646" y="3432737"/>
            <a:ext cx="3614707" cy="1015663"/>
          </a:xfrm>
          <a:prstGeom prst="rect">
            <a:avLst/>
          </a:prstGeom>
          <a:noFill/>
          <a:ln>
            <a:solidFill>
              <a:schemeClr val="tx1"/>
            </a:solidFill>
          </a:ln>
        </p:spPr>
        <p:txBody>
          <a:bodyPr wrap="none" rtlCol="0">
            <a:spAutoFit/>
          </a:bodyPr>
          <a:lstStyle/>
          <a:p>
            <a:pPr algn="ctr"/>
            <a:r>
              <a:rPr lang="en-US" sz="3000" dirty="0" err="1">
                <a:latin typeface="Calibri Light"/>
                <a:cs typeface="Calibri Light"/>
              </a:rPr>
              <a:t>Site:Year</a:t>
            </a:r>
            <a:endParaRPr lang="en-US" sz="3000" dirty="0">
              <a:latin typeface="Calibri Light"/>
              <a:cs typeface="Calibri Light"/>
            </a:endParaRPr>
          </a:p>
          <a:p>
            <a:pPr algn="ctr"/>
            <a:r>
              <a:rPr lang="en-US" sz="3000" dirty="0">
                <a:latin typeface="Calibri Light"/>
                <a:cs typeface="Calibri Light"/>
              </a:rPr>
              <a:t>Temperature Anomaly</a:t>
            </a:r>
          </a:p>
        </p:txBody>
      </p:sp>
      <p:cxnSp>
        <p:nvCxnSpPr>
          <p:cNvPr id="6" name="Straight Arrow Connector 5">
            <a:extLst>
              <a:ext uri="{FF2B5EF4-FFF2-40B4-BE49-F238E27FC236}">
                <a16:creationId xmlns:a16="http://schemas.microsoft.com/office/drawing/2014/main" id="{717A9E34-8224-E941-9265-974C2183E9A8}"/>
              </a:ext>
            </a:extLst>
          </p:cNvPr>
          <p:cNvCxnSpPr>
            <a:stCxn id="4" idx="3"/>
            <a:endCxn id="5" idx="1"/>
          </p:cNvCxnSpPr>
          <p:nvPr/>
        </p:nvCxnSpPr>
        <p:spPr>
          <a:xfrm flipV="1">
            <a:off x="5202353" y="3938336"/>
            <a:ext cx="1200831" cy="223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526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6"/>
                                        </p:tgtEl>
                                        <p:attrNameLst>
                                          <p:attrName>stroke.color</p:attrName>
                                        </p:attrNameLst>
                                      </p:cBhvr>
                                      <p:to>
                                        <a:srgbClr val="FF2600"/>
                                      </p:to>
                                    </p:animClr>
                                    <p:set>
                                      <p:cBhvr>
                                        <p:cTn id="7" dur="500" fill="hold"/>
                                        <p:tgtEl>
                                          <p:spTgt spid="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500" fill="hold"/>
                                        <p:tgtEl>
                                          <p:spTgt spid="4"/>
                                        </p:tgtEl>
                                        <p:attrNameLst>
                                          <p:attrName>stroke.color</p:attrName>
                                        </p:attrNameLst>
                                      </p:cBhvr>
                                      <p:to>
                                        <a:srgbClr val="FF2600"/>
                                      </p:to>
                                    </p:animClr>
                                    <p:set>
                                      <p:cBhvr>
                                        <p:cTn id="10" dur="500" fill="hold"/>
                                        <p:tgtEl>
                                          <p:spTgt spid="4"/>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0"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9CD1-4FA5-D04F-9F98-8BC16AA981D7}"/>
              </a:ext>
            </a:extLst>
          </p:cNvPr>
          <p:cNvSpPr>
            <a:spLocks noGrp="1"/>
          </p:cNvSpPr>
          <p:nvPr>
            <p:ph type="title"/>
          </p:nvPr>
        </p:nvSpPr>
        <p:spPr/>
        <p:txBody>
          <a:bodyPr/>
          <a:lstStyle/>
          <a:p>
            <a:r>
              <a:rPr lang="en-US" dirty="0"/>
              <a:t>Can Warming Have Direct and Indirect Effects on Food Webs?</a:t>
            </a:r>
          </a:p>
        </p:txBody>
      </p:sp>
      <p:sp>
        <p:nvSpPr>
          <p:cNvPr id="4" name="TextBox 3">
            <a:extLst>
              <a:ext uri="{FF2B5EF4-FFF2-40B4-BE49-F238E27FC236}">
                <a16:creationId xmlns:a16="http://schemas.microsoft.com/office/drawing/2014/main" id="{76165BD5-1621-704E-83B5-FF3D8F4577AC}"/>
              </a:ext>
            </a:extLst>
          </p:cNvPr>
          <p:cNvSpPr txBox="1"/>
          <p:nvPr/>
        </p:nvSpPr>
        <p:spPr>
          <a:xfrm>
            <a:off x="149315" y="2589946"/>
            <a:ext cx="3323410" cy="1015663"/>
          </a:xfrm>
          <a:prstGeom prst="rect">
            <a:avLst/>
          </a:prstGeom>
          <a:noFill/>
          <a:ln>
            <a:solidFill>
              <a:schemeClr val="tx1"/>
            </a:solidFill>
          </a:ln>
        </p:spPr>
        <p:txBody>
          <a:bodyPr wrap="none" rtlCol="0">
            <a:spAutoFit/>
          </a:bodyPr>
          <a:lstStyle/>
          <a:p>
            <a:pPr algn="ctr"/>
            <a:r>
              <a:rPr lang="en-US" sz="3000" dirty="0">
                <a:latin typeface="Calibri Light"/>
                <a:cs typeface="Calibri Light"/>
              </a:rPr>
              <a:t>Winter Temperature</a:t>
            </a:r>
          </a:p>
          <a:p>
            <a:pPr algn="ctr"/>
            <a:r>
              <a:rPr lang="en-US" sz="3000" dirty="0">
                <a:latin typeface="Calibri Light"/>
                <a:cs typeface="Calibri Light"/>
              </a:rPr>
              <a:t>Anomaly</a:t>
            </a:r>
          </a:p>
        </p:txBody>
      </p:sp>
      <p:sp>
        <p:nvSpPr>
          <p:cNvPr id="5" name="TextBox 4">
            <a:extLst>
              <a:ext uri="{FF2B5EF4-FFF2-40B4-BE49-F238E27FC236}">
                <a16:creationId xmlns:a16="http://schemas.microsoft.com/office/drawing/2014/main" id="{77943BBE-3CB0-0A45-8641-F30FA1B1A737}"/>
              </a:ext>
            </a:extLst>
          </p:cNvPr>
          <p:cNvSpPr txBox="1"/>
          <p:nvPr/>
        </p:nvSpPr>
        <p:spPr>
          <a:xfrm>
            <a:off x="4543978" y="3429000"/>
            <a:ext cx="847220" cy="553998"/>
          </a:xfrm>
          <a:prstGeom prst="rect">
            <a:avLst/>
          </a:prstGeom>
          <a:noFill/>
          <a:ln>
            <a:solidFill>
              <a:schemeClr val="tx1"/>
            </a:solidFill>
          </a:ln>
        </p:spPr>
        <p:txBody>
          <a:bodyPr wrap="none" rtlCol="0">
            <a:spAutoFit/>
          </a:bodyPr>
          <a:lstStyle/>
          <a:p>
            <a:pPr algn="ctr"/>
            <a:r>
              <a:rPr lang="en-US" sz="3000" dirty="0">
                <a:latin typeface="Calibri Light"/>
                <a:cs typeface="Calibri Light"/>
              </a:rPr>
              <a:t>Kelp</a:t>
            </a:r>
          </a:p>
        </p:txBody>
      </p:sp>
      <p:cxnSp>
        <p:nvCxnSpPr>
          <p:cNvPr id="6" name="Straight Arrow Connector 5">
            <a:extLst>
              <a:ext uri="{FF2B5EF4-FFF2-40B4-BE49-F238E27FC236}">
                <a16:creationId xmlns:a16="http://schemas.microsoft.com/office/drawing/2014/main" id="{489F49AA-A236-924B-B78E-0770FA042A01}"/>
              </a:ext>
            </a:extLst>
          </p:cNvPr>
          <p:cNvCxnSpPr>
            <a:stCxn id="4" idx="3"/>
            <a:endCxn id="5" idx="1"/>
          </p:cNvCxnSpPr>
          <p:nvPr/>
        </p:nvCxnSpPr>
        <p:spPr>
          <a:xfrm>
            <a:off x="3472725" y="3097778"/>
            <a:ext cx="1071253" cy="60822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A1DCEEC3-3BC5-AB4B-8D0F-9AF7155F1638}"/>
              </a:ext>
            </a:extLst>
          </p:cNvPr>
          <p:cNvSpPr txBox="1"/>
          <p:nvPr/>
        </p:nvSpPr>
        <p:spPr>
          <a:xfrm>
            <a:off x="155693" y="4213829"/>
            <a:ext cx="3565015" cy="1015663"/>
          </a:xfrm>
          <a:prstGeom prst="rect">
            <a:avLst/>
          </a:prstGeom>
          <a:noFill/>
          <a:ln>
            <a:solidFill>
              <a:schemeClr val="tx1"/>
            </a:solidFill>
          </a:ln>
        </p:spPr>
        <p:txBody>
          <a:bodyPr wrap="none" rtlCol="0">
            <a:spAutoFit/>
          </a:bodyPr>
          <a:lstStyle/>
          <a:p>
            <a:pPr algn="ctr"/>
            <a:r>
              <a:rPr lang="en-US" sz="3000" dirty="0">
                <a:latin typeface="Calibri Light"/>
                <a:cs typeface="Calibri Light"/>
              </a:rPr>
              <a:t>Summer Temperature</a:t>
            </a:r>
          </a:p>
          <a:p>
            <a:pPr algn="ctr"/>
            <a:r>
              <a:rPr lang="en-US" sz="3000" dirty="0">
                <a:latin typeface="Calibri Light"/>
                <a:cs typeface="Calibri Light"/>
              </a:rPr>
              <a:t>Anomaly</a:t>
            </a:r>
          </a:p>
        </p:txBody>
      </p:sp>
      <p:sp>
        <p:nvSpPr>
          <p:cNvPr id="13" name="TextBox 12">
            <a:extLst>
              <a:ext uri="{FF2B5EF4-FFF2-40B4-BE49-F238E27FC236}">
                <a16:creationId xmlns:a16="http://schemas.microsoft.com/office/drawing/2014/main" id="{B5F3449E-989D-B149-9A5B-6A4B74E287A1}"/>
              </a:ext>
            </a:extLst>
          </p:cNvPr>
          <p:cNvSpPr txBox="1"/>
          <p:nvPr/>
        </p:nvSpPr>
        <p:spPr>
          <a:xfrm>
            <a:off x="6598135" y="3198165"/>
            <a:ext cx="1527982" cy="1015663"/>
          </a:xfrm>
          <a:prstGeom prst="rect">
            <a:avLst/>
          </a:prstGeom>
          <a:noFill/>
          <a:ln>
            <a:solidFill>
              <a:schemeClr val="tx1"/>
            </a:solidFill>
          </a:ln>
        </p:spPr>
        <p:txBody>
          <a:bodyPr wrap="none" rtlCol="0">
            <a:spAutoFit/>
          </a:bodyPr>
          <a:lstStyle/>
          <a:p>
            <a:pPr algn="ctr"/>
            <a:r>
              <a:rPr lang="en-US" sz="3000" dirty="0">
                <a:latin typeface="Calibri Light"/>
                <a:cs typeface="Calibri Light"/>
              </a:rPr>
              <a:t>Species </a:t>
            </a:r>
          </a:p>
          <a:p>
            <a:pPr algn="ctr"/>
            <a:r>
              <a:rPr lang="en-US" sz="3000" dirty="0">
                <a:latin typeface="Calibri Light"/>
                <a:cs typeface="Calibri Light"/>
              </a:rPr>
              <a:t>Richness</a:t>
            </a:r>
          </a:p>
        </p:txBody>
      </p:sp>
      <p:sp>
        <p:nvSpPr>
          <p:cNvPr id="14" name="TextBox 13">
            <a:extLst>
              <a:ext uri="{FF2B5EF4-FFF2-40B4-BE49-F238E27FC236}">
                <a16:creationId xmlns:a16="http://schemas.microsoft.com/office/drawing/2014/main" id="{6AD8D5D6-05E6-3545-B856-EA549AE49EAB}"/>
              </a:ext>
            </a:extLst>
          </p:cNvPr>
          <p:cNvSpPr txBox="1"/>
          <p:nvPr/>
        </p:nvSpPr>
        <p:spPr>
          <a:xfrm>
            <a:off x="9752913" y="3198166"/>
            <a:ext cx="1600887" cy="1015663"/>
          </a:xfrm>
          <a:prstGeom prst="rect">
            <a:avLst/>
          </a:prstGeom>
          <a:noFill/>
          <a:ln>
            <a:solidFill>
              <a:schemeClr val="tx1"/>
            </a:solidFill>
          </a:ln>
        </p:spPr>
        <p:txBody>
          <a:bodyPr wrap="none" rtlCol="0">
            <a:spAutoFit/>
          </a:bodyPr>
          <a:lstStyle/>
          <a:p>
            <a:pPr algn="ctr"/>
            <a:r>
              <a:rPr lang="en-US" sz="3000" dirty="0">
                <a:latin typeface="Calibri Light"/>
                <a:cs typeface="Calibri Light"/>
              </a:rPr>
              <a:t>Network </a:t>
            </a:r>
          </a:p>
          <a:p>
            <a:pPr algn="ctr"/>
            <a:r>
              <a:rPr lang="en-US" sz="3000" dirty="0">
                <a:latin typeface="Calibri Light"/>
                <a:cs typeface="Calibri Light"/>
              </a:rPr>
              <a:t>Metrics</a:t>
            </a:r>
          </a:p>
        </p:txBody>
      </p:sp>
      <p:cxnSp>
        <p:nvCxnSpPr>
          <p:cNvPr id="15" name="Straight Arrow Connector 14">
            <a:extLst>
              <a:ext uri="{FF2B5EF4-FFF2-40B4-BE49-F238E27FC236}">
                <a16:creationId xmlns:a16="http://schemas.microsoft.com/office/drawing/2014/main" id="{4A2A34A9-58E7-DC48-9F3E-064C6645E874}"/>
              </a:ext>
            </a:extLst>
          </p:cNvPr>
          <p:cNvCxnSpPr>
            <a:cxnSpLocks/>
            <a:stCxn id="10" idx="3"/>
            <a:endCxn id="5" idx="1"/>
          </p:cNvCxnSpPr>
          <p:nvPr/>
        </p:nvCxnSpPr>
        <p:spPr>
          <a:xfrm flipV="1">
            <a:off x="3720708" y="3705999"/>
            <a:ext cx="823270" cy="101566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D48FFAD1-66D4-D44C-AF3E-9F2AD5233E39}"/>
              </a:ext>
            </a:extLst>
          </p:cNvPr>
          <p:cNvCxnSpPr>
            <a:cxnSpLocks/>
            <a:stCxn id="5" idx="3"/>
            <a:endCxn id="13" idx="1"/>
          </p:cNvCxnSpPr>
          <p:nvPr/>
        </p:nvCxnSpPr>
        <p:spPr>
          <a:xfrm flipV="1">
            <a:off x="5391198" y="3705997"/>
            <a:ext cx="1206937" cy="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B2736030-DBA9-E547-A04A-93D395EAEF30}"/>
              </a:ext>
            </a:extLst>
          </p:cNvPr>
          <p:cNvCxnSpPr>
            <a:cxnSpLocks/>
            <a:stCxn id="13" idx="3"/>
            <a:endCxn id="14" idx="1"/>
          </p:cNvCxnSpPr>
          <p:nvPr/>
        </p:nvCxnSpPr>
        <p:spPr>
          <a:xfrm>
            <a:off x="8126117" y="3705997"/>
            <a:ext cx="1626796"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7FD365F1-81A1-3D4B-A5E6-B6FC387D58D6}"/>
              </a:ext>
            </a:extLst>
          </p:cNvPr>
          <p:cNvCxnSpPr>
            <a:cxnSpLocks/>
            <a:stCxn id="4" idx="0"/>
            <a:endCxn id="14" idx="0"/>
          </p:cNvCxnSpPr>
          <p:nvPr/>
        </p:nvCxnSpPr>
        <p:spPr>
          <a:xfrm rot="16200000" flipH="1">
            <a:off x="5878078" y="-1477112"/>
            <a:ext cx="608220" cy="8742337"/>
          </a:xfrm>
          <a:prstGeom prst="bentConnector3">
            <a:avLst>
              <a:gd name="adj1" fmla="val -37585"/>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2" name="Straight Arrow Connector 28">
            <a:extLst>
              <a:ext uri="{FF2B5EF4-FFF2-40B4-BE49-F238E27FC236}">
                <a16:creationId xmlns:a16="http://schemas.microsoft.com/office/drawing/2014/main" id="{CDF329C4-79B2-A744-9C22-AC852BA6F40F}"/>
              </a:ext>
            </a:extLst>
          </p:cNvPr>
          <p:cNvCxnSpPr>
            <a:cxnSpLocks/>
            <a:stCxn id="10" idx="2"/>
            <a:endCxn id="14" idx="2"/>
          </p:cNvCxnSpPr>
          <p:nvPr/>
        </p:nvCxnSpPr>
        <p:spPr>
          <a:xfrm rot="5400000" flipH="1" flipV="1">
            <a:off x="5737947" y="414083"/>
            <a:ext cx="1015663" cy="8615156"/>
          </a:xfrm>
          <a:prstGeom prst="bentConnector3">
            <a:avLst>
              <a:gd name="adj1" fmla="val -22507"/>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5" name="Straight Arrow Connector 28">
            <a:extLst>
              <a:ext uri="{FF2B5EF4-FFF2-40B4-BE49-F238E27FC236}">
                <a16:creationId xmlns:a16="http://schemas.microsoft.com/office/drawing/2014/main" id="{D6FA670F-ABD4-AB42-9E83-21358EDA8DAE}"/>
              </a:ext>
            </a:extLst>
          </p:cNvPr>
          <p:cNvCxnSpPr>
            <a:cxnSpLocks/>
            <a:stCxn id="10" idx="2"/>
            <a:endCxn id="13" idx="2"/>
          </p:cNvCxnSpPr>
          <p:nvPr/>
        </p:nvCxnSpPr>
        <p:spPr>
          <a:xfrm rot="5400000" flipH="1" flipV="1">
            <a:off x="4142331" y="2009697"/>
            <a:ext cx="1015664" cy="5423925"/>
          </a:xfrm>
          <a:prstGeom prst="bentConnector3">
            <a:avLst>
              <a:gd name="adj1" fmla="val -22507"/>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8" name="Straight Arrow Connector 28">
            <a:extLst>
              <a:ext uri="{FF2B5EF4-FFF2-40B4-BE49-F238E27FC236}">
                <a16:creationId xmlns:a16="http://schemas.microsoft.com/office/drawing/2014/main" id="{D1AFEF1C-B9EA-B641-B1B5-34D64BCFAEF0}"/>
              </a:ext>
            </a:extLst>
          </p:cNvPr>
          <p:cNvCxnSpPr>
            <a:cxnSpLocks/>
            <a:stCxn id="4" idx="0"/>
            <a:endCxn id="13" idx="0"/>
          </p:cNvCxnSpPr>
          <p:nvPr/>
        </p:nvCxnSpPr>
        <p:spPr>
          <a:xfrm rot="16200000" flipH="1">
            <a:off x="4282463" y="118502"/>
            <a:ext cx="608219" cy="5551106"/>
          </a:xfrm>
          <a:prstGeom prst="bentConnector3">
            <a:avLst>
              <a:gd name="adj1" fmla="val -37585"/>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41" name="Straight Arrow Connector 28">
            <a:extLst>
              <a:ext uri="{FF2B5EF4-FFF2-40B4-BE49-F238E27FC236}">
                <a16:creationId xmlns:a16="http://schemas.microsoft.com/office/drawing/2014/main" id="{6F0ACF38-3D2A-1449-A8B4-0AF2C47FF172}"/>
              </a:ext>
            </a:extLst>
          </p:cNvPr>
          <p:cNvCxnSpPr>
            <a:cxnSpLocks/>
            <a:stCxn id="5" idx="2"/>
            <a:endCxn id="14" idx="2"/>
          </p:cNvCxnSpPr>
          <p:nvPr/>
        </p:nvCxnSpPr>
        <p:spPr>
          <a:xfrm rot="16200000" flipH="1">
            <a:off x="7645057" y="1305528"/>
            <a:ext cx="230831" cy="5585769"/>
          </a:xfrm>
          <a:prstGeom prst="bentConnector3">
            <a:avLst>
              <a:gd name="adj1" fmla="val 315543"/>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20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D2C4-61AF-B94B-8149-1F10292AB12C}"/>
              </a:ext>
            </a:extLst>
          </p:cNvPr>
          <p:cNvSpPr>
            <a:spLocks noGrp="1"/>
          </p:cNvSpPr>
          <p:nvPr>
            <p:ph type="title"/>
          </p:nvPr>
        </p:nvSpPr>
        <p:spPr>
          <a:xfrm>
            <a:off x="255494" y="365125"/>
            <a:ext cx="11098306" cy="1325563"/>
          </a:xfrm>
        </p:spPr>
        <p:txBody>
          <a:bodyPr/>
          <a:lstStyle/>
          <a:p>
            <a:r>
              <a:rPr lang="en-US" dirty="0"/>
              <a:t>Network Metrics to Describe Food Web Shape</a:t>
            </a:r>
          </a:p>
        </p:txBody>
      </p:sp>
      <p:sp>
        <p:nvSpPr>
          <p:cNvPr id="35" name="Content Placeholder 34">
            <a:extLst>
              <a:ext uri="{FF2B5EF4-FFF2-40B4-BE49-F238E27FC236}">
                <a16:creationId xmlns:a16="http://schemas.microsoft.com/office/drawing/2014/main" id="{5A610E5C-5630-1E41-9101-D764A8DED770}"/>
              </a:ext>
            </a:extLst>
          </p:cNvPr>
          <p:cNvSpPr>
            <a:spLocks noGrp="1"/>
          </p:cNvSpPr>
          <p:nvPr>
            <p:ph idx="1"/>
          </p:nvPr>
        </p:nvSpPr>
        <p:spPr>
          <a:xfrm>
            <a:off x="4390843" y="1690688"/>
            <a:ext cx="7141917" cy="4351338"/>
          </a:xfrm>
        </p:spPr>
        <p:txBody>
          <a:bodyPr>
            <a:normAutofit lnSpcReduction="10000"/>
          </a:bodyPr>
          <a:lstStyle/>
          <a:p>
            <a:r>
              <a:rPr lang="en-US" dirty="0" err="1"/>
              <a:t>Connectance</a:t>
            </a:r>
            <a:r>
              <a:rPr lang="en-US" dirty="0"/>
              <a:t>: Average probability two species are connected </a:t>
            </a:r>
          </a:p>
          <a:p>
            <a:endParaRPr lang="en-US" dirty="0"/>
          </a:p>
          <a:p>
            <a:r>
              <a:rPr lang="en-US" dirty="0"/>
              <a:t>Diameter: Shortest distance from basal species to top predator</a:t>
            </a:r>
          </a:p>
          <a:p>
            <a:endParaRPr lang="en-US" dirty="0"/>
          </a:p>
          <a:p>
            <a:r>
              <a:rPr lang="en-US" dirty="0"/>
              <a:t>Average Degree: Average consumer diet breadth</a:t>
            </a:r>
          </a:p>
          <a:p>
            <a:endParaRPr lang="en-US" dirty="0"/>
          </a:p>
          <a:p>
            <a:r>
              <a:rPr lang="en-US" dirty="0"/>
              <a:t>SD Degree: Variation in consumer diet breadth</a:t>
            </a:r>
          </a:p>
        </p:txBody>
      </p:sp>
      <p:sp>
        <p:nvSpPr>
          <p:cNvPr id="5" name="Oval 3">
            <a:extLst>
              <a:ext uri="{FF2B5EF4-FFF2-40B4-BE49-F238E27FC236}">
                <a16:creationId xmlns:a16="http://schemas.microsoft.com/office/drawing/2014/main" id="{A74824DC-1EAA-0E4D-BABE-E44D0F312E09}"/>
              </a:ext>
            </a:extLst>
          </p:cNvPr>
          <p:cNvSpPr>
            <a:spLocks noChangeArrowheads="1"/>
          </p:cNvSpPr>
          <p:nvPr/>
        </p:nvSpPr>
        <p:spPr bwMode="auto">
          <a:xfrm>
            <a:off x="1008720" y="2753884"/>
            <a:ext cx="419325"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6" name="Oval 4">
            <a:extLst>
              <a:ext uri="{FF2B5EF4-FFF2-40B4-BE49-F238E27FC236}">
                <a16:creationId xmlns:a16="http://schemas.microsoft.com/office/drawing/2014/main" id="{881D9372-A907-134B-86AE-0B49B2DF6977}"/>
              </a:ext>
            </a:extLst>
          </p:cNvPr>
          <p:cNvSpPr>
            <a:spLocks noChangeArrowheads="1"/>
          </p:cNvSpPr>
          <p:nvPr/>
        </p:nvSpPr>
        <p:spPr bwMode="auto">
          <a:xfrm>
            <a:off x="1008720" y="3976292"/>
            <a:ext cx="419325" cy="404520"/>
          </a:xfrm>
          <a:prstGeom prst="ellipse">
            <a:avLst/>
          </a:prstGeom>
          <a:solidFill>
            <a:srgbClr val="FF66FF"/>
          </a:solidFill>
          <a:ln w="9525">
            <a:solidFill>
              <a:schemeClr val="tx1"/>
            </a:solidFill>
            <a:round/>
            <a:headEnd/>
            <a:tailEnd/>
          </a:ln>
        </p:spPr>
        <p:txBody>
          <a:bodyPr wrap="none" anchor="ctr"/>
          <a:lstStyle/>
          <a:p>
            <a:endParaRPr lang="en-US"/>
          </a:p>
        </p:txBody>
      </p:sp>
      <p:sp>
        <p:nvSpPr>
          <p:cNvPr id="7" name="Oval 5">
            <a:extLst>
              <a:ext uri="{FF2B5EF4-FFF2-40B4-BE49-F238E27FC236}">
                <a16:creationId xmlns:a16="http://schemas.microsoft.com/office/drawing/2014/main" id="{CA0116FD-EE12-8B46-94F5-7894F9696A11}"/>
              </a:ext>
            </a:extLst>
          </p:cNvPr>
          <p:cNvSpPr>
            <a:spLocks noChangeArrowheads="1"/>
          </p:cNvSpPr>
          <p:nvPr/>
        </p:nvSpPr>
        <p:spPr bwMode="auto">
          <a:xfrm>
            <a:off x="2060446" y="2753884"/>
            <a:ext cx="419331"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8" name="Oval 6">
            <a:extLst>
              <a:ext uri="{FF2B5EF4-FFF2-40B4-BE49-F238E27FC236}">
                <a16:creationId xmlns:a16="http://schemas.microsoft.com/office/drawing/2014/main" id="{9C7B4659-E8F9-D544-9705-77EBC59BC35E}"/>
              </a:ext>
            </a:extLst>
          </p:cNvPr>
          <p:cNvSpPr>
            <a:spLocks noChangeArrowheads="1"/>
          </p:cNvSpPr>
          <p:nvPr/>
        </p:nvSpPr>
        <p:spPr bwMode="auto">
          <a:xfrm>
            <a:off x="2060446" y="3976292"/>
            <a:ext cx="419331" cy="404520"/>
          </a:xfrm>
          <a:prstGeom prst="ellipse">
            <a:avLst/>
          </a:prstGeom>
          <a:solidFill>
            <a:srgbClr val="FF66FF"/>
          </a:solidFill>
          <a:ln w="9525">
            <a:solidFill>
              <a:schemeClr val="tx1"/>
            </a:solidFill>
            <a:round/>
            <a:headEnd/>
            <a:tailEnd/>
          </a:ln>
        </p:spPr>
        <p:txBody>
          <a:bodyPr wrap="none" anchor="ctr"/>
          <a:lstStyle/>
          <a:p>
            <a:endParaRPr lang="en-US"/>
          </a:p>
        </p:txBody>
      </p:sp>
      <p:sp>
        <p:nvSpPr>
          <p:cNvPr id="9" name="Oval 7">
            <a:extLst>
              <a:ext uri="{FF2B5EF4-FFF2-40B4-BE49-F238E27FC236}">
                <a16:creationId xmlns:a16="http://schemas.microsoft.com/office/drawing/2014/main" id="{897816EC-DD2A-0C4E-B59F-A0D60E186333}"/>
              </a:ext>
            </a:extLst>
          </p:cNvPr>
          <p:cNvSpPr>
            <a:spLocks noChangeArrowheads="1"/>
          </p:cNvSpPr>
          <p:nvPr/>
        </p:nvSpPr>
        <p:spPr bwMode="auto">
          <a:xfrm>
            <a:off x="2060446" y="5155087"/>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sp>
        <p:nvSpPr>
          <p:cNvPr id="10" name="Oval 8">
            <a:extLst>
              <a:ext uri="{FF2B5EF4-FFF2-40B4-BE49-F238E27FC236}">
                <a16:creationId xmlns:a16="http://schemas.microsoft.com/office/drawing/2014/main" id="{06B5B8FA-8870-EC44-8345-F7E7FAFC07A0}"/>
              </a:ext>
            </a:extLst>
          </p:cNvPr>
          <p:cNvSpPr>
            <a:spLocks noChangeArrowheads="1"/>
          </p:cNvSpPr>
          <p:nvPr/>
        </p:nvSpPr>
        <p:spPr bwMode="auto">
          <a:xfrm>
            <a:off x="3096634" y="2753884"/>
            <a:ext cx="426686"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11" name="Oval 9">
            <a:extLst>
              <a:ext uri="{FF2B5EF4-FFF2-40B4-BE49-F238E27FC236}">
                <a16:creationId xmlns:a16="http://schemas.microsoft.com/office/drawing/2014/main" id="{A606BA8D-1746-314E-A65B-6AC1ABFDF025}"/>
              </a:ext>
            </a:extLst>
          </p:cNvPr>
          <p:cNvSpPr>
            <a:spLocks noChangeArrowheads="1"/>
          </p:cNvSpPr>
          <p:nvPr/>
        </p:nvSpPr>
        <p:spPr bwMode="auto">
          <a:xfrm>
            <a:off x="3096634" y="3976292"/>
            <a:ext cx="426686" cy="404520"/>
          </a:xfrm>
          <a:prstGeom prst="ellipse">
            <a:avLst/>
          </a:prstGeom>
          <a:solidFill>
            <a:srgbClr val="FF66FF"/>
          </a:solidFill>
          <a:ln w="9525">
            <a:solidFill>
              <a:schemeClr val="tx1"/>
            </a:solidFill>
            <a:round/>
            <a:headEnd/>
            <a:tailEnd/>
          </a:ln>
        </p:spPr>
        <p:txBody>
          <a:bodyPr wrap="none" anchor="ctr"/>
          <a:lstStyle/>
          <a:p>
            <a:endParaRPr lang="en-US"/>
          </a:p>
        </p:txBody>
      </p:sp>
      <p:cxnSp>
        <p:nvCxnSpPr>
          <p:cNvPr id="12" name="AutoShape 10">
            <a:extLst>
              <a:ext uri="{FF2B5EF4-FFF2-40B4-BE49-F238E27FC236}">
                <a16:creationId xmlns:a16="http://schemas.microsoft.com/office/drawing/2014/main" id="{1EB0EE50-5A77-7749-B08D-B26800241D3B}"/>
              </a:ext>
            </a:extLst>
          </p:cNvPr>
          <p:cNvCxnSpPr>
            <a:cxnSpLocks noChangeShapeType="1"/>
            <a:stCxn id="5" idx="4"/>
            <a:endCxn id="6" idx="0"/>
          </p:cNvCxnSpPr>
          <p:nvPr/>
        </p:nvCxnSpPr>
        <p:spPr bwMode="auto">
          <a:xfrm rot="5400000">
            <a:off x="809440" y="3567347"/>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3" name="AutoShape 11">
            <a:extLst>
              <a:ext uri="{FF2B5EF4-FFF2-40B4-BE49-F238E27FC236}">
                <a16:creationId xmlns:a16="http://schemas.microsoft.com/office/drawing/2014/main" id="{77ED2A1E-C563-D444-835D-9DB0B76BD639}"/>
              </a:ext>
            </a:extLst>
          </p:cNvPr>
          <p:cNvCxnSpPr>
            <a:cxnSpLocks noChangeShapeType="1"/>
            <a:stCxn id="6" idx="4"/>
            <a:endCxn id="9" idx="1"/>
          </p:cNvCxnSpPr>
          <p:nvPr/>
        </p:nvCxnSpPr>
        <p:spPr bwMode="auto">
          <a:xfrm rot="16200000" flipH="1">
            <a:off x="1252823" y="4346370"/>
            <a:ext cx="834593" cy="9034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4" name="AutoShape 12">
            <a:extLst>
              <a:ext uri="{FF2B5EF4-FFF2-40B4-BE49-F238E27FC236}">
                <a16:creationId xmlns:a16="http://schemas.microsoft.com/office/drawing/2014/main" id="{95A28543-C080-624B-ABA3-D232E041E563}"/>
              </a:ext>
            </a:extLst>
          </p:cNvPr>
          <p:cNvCxnSpPr>
            <a:cxnSpLocks noChangeShapeType="1"/>
            <a:stCxn id="7" idx="4"/>
            <a:endCxn id="8" idx="0"/>
          </p:cNvCxnSpPr>
          <p:nvPr/>
        </p:nvCxnSpPr>
        <p:spPr bwMode="auto">
          <a:xfrm rot="5400000">
            <a:off x="1861168" y="3567347"/>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5" name="AutoShape 13">
            <a:extLst>
              <a:ext uri="{FF2B5EF4-FFF2-40B4-BE49-F238E27FC236}">
                <a16:creationId xmlns:a16="http://schemas.microsoft.com/office/drawing/2014/main" id="{9D81C36D-B97E-944F-8C1E-0572257EF1D0}"/>
              </a:ext>
            </a:extLst>
          </p:cNvPr>
          <p:cNvCxnSpPr>
            <a:cxnSpLocks noChangeShapeType="1"/>
            <a:stCxn id="8" idx="4"/>
            <a:endCxn id="9" idx="0"/>
          </p:cNvCxnSpPr>
          <p:nvPr/>
        </p:nvCxnSpPr>
        <p:spPr bwMode="auto">
          <a:xfrm rot="5400000">
            <a:off x="1882975" y="4767948"/>
            <a:ext cx="774275"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6" name="AutoShape 14">
            <a:extLst>
              <a:ext uri="{FF2B5EF4-FFF2-40B4-BE49-F238E27FC236}">
                <a16:creationId xmlns:a16="http://schemas.microsoft.com/office/drawing/2014/main" id="{A3188F67-BF7B-E643-8F64-E78DA817FB50}"/>
              </a:ext>
            </a:extLst>
          </p:cNvPr>
          <p:cNvCxnSpPr>
            <a:cxnSpLocks noChangeShapeType="1"/>
            <a:stCxn id="11" idx="4"/>
            <a:endCxn id="9" idx="7"/>
          </p:cNvCxnSpPr>
          <p:nvPr/>
        </p:nvCxnSpPr>
        <p:spPr bwMode="auto">
          <a:xfrm rot="5400000">
            <a:off x="2446877" y="4352303"/>
            <a:ext cx="834593" cy="89161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7" name="AutoShape 15">
            <a:extLst>
              <a:ext uri="{FF2B5EF4-FFF2-40B4-BE49-F238E27FC236}">
                <a16:creationId xmlns:a16="http://schemas.microsoft.com/office/drawing/2014/main" id="{73574419-677D-0845-9279-1CC6CDF0F2A3}"/>
              </a:ext>
            </a:extLst>
          </p:cNvPr>
          <p:cNvCxnSpPr>
            <a:cxnSpLocks noChangeShapeType="1"/>
            <a:stCxn id="10" idx="4"/>
            <a:endCxn id="11" idx="0"/>
          </p:cNvCxnSpPr>
          <p:nvPr/>
        </p:nvCxnSpPr>
        <p:spPr bwMode="auto">
          <a:xfrm rot="5400000">
            <a:off x="2901033" y="3567347"/>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
        <p:nvSpPr>
          <p:cNvPr id="18" name="Oval 7">
            <a:extLst>
              <a:ext uri="{FF2B5EF4-FFF2-40B4-BE49-F238E27FC236}">
                <a16:creationId xmlns:a16="http://schemas.microsoft.com/office/drawing/2014/main" id="{B54AE46E-FC9F-8A41-9749-1709A7465A70}"/>
              </a:ext>
            </a:extLst>
          </p:cNvPr>
          <p:cNvSpPr>
            <a:spLocks noChangeArrowheads="1"/>
          </p:cNvSpPr>
          <p:nvPr/>
        </p:nvSpPr>
        <p:spPr bwMode="auto">
          <a:xfrm>
            <a:off x="3096634" y="5159563"/>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sp>
        <p:nvSpPr>
          <p:cNvPr id="19" name="Oval 7">
            <a:extLst>
              <a:ext uri="{FF2B5EF4-FFF2-40B4-BE49-F238E27FC236}">
                <a16:creationId xmlns:a16="http://schemas.microsoft.com/office/drawing/2014/main" id="{85533B95-C046-484E-925E-415F84C520A8}"/>
              </a:ext>
            </a:extLst>
          </p:cNvPr>
          <p:cNvSpPr>
            <a:spLocks noChangeArrowheads="1"/>
          </p:cNvSpPr>
          <p:nvPr/>
        </p:nvSpPr>
        <p:spPr bwMode="auto">
          <a:xfrm>
            <a:off x="1008714" y="5155085"/>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cxnSp>
        <p:nvCxnSpPr>
          <p:cNvPr id="20" name="AutoShape 12">
            <a:extLst>
              <a:ext uri="{FF2B5EF4-FFF2-40B4-BE49-F238E27FC236}">
                <a16:creationId xmlns:a16="http://schemas.microsoft.com/office/drawing/2014/main" id="{85E1FF2D-0796-E54D-BC92-E218B1171B5F}"/>
              </a:ext>
            </a:extLst>
          </p:cNvPr>
          <p:cNvCxnSpPr>
            <a:cxnSpLocks noChangeShapeType="1"/>
            <a:stCxn id="7" idx="4"/>
            <a:endCxn id="6" idx="7"/>
          </p:cNvCxnSpPr>
          <p:nvPr/>
        </p:nvCxnSpPr>
        <p:spPr bwMode="auto">
          <a:xfrm flipH="1">
            <a:off x="1366636" y="3158404"/>
            <a:ext cx="903476" cy="877129"/>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21" name="AutoShape 11">
            <a:extLst>
              <a:ext uri="{FF2B5EF4-FFF2-40B4-BE49-F238E27FC236}">
                <a16:creationId xmlns:a16="http://schemas.microsoft.com/office/drawing/2014/main" id="{D980071B-8271-9D4C-BF5E-92A1ED3AC562}"/>
              </a:ext>
            </a:extLst>
          </p:cNvPr>
          <p:cNvCxnSpPr>
            <a:cxnSpLocks noChangeShapeType="1"/>
            <a:stCxn id="6" idx="4"/>
            <a:endCxn id="19" idx="0"/>
          </p:cNvCxnSpPr>
          <p:nvPr/>
        </p:nvCxnSpPr>
        <p:spPr bwMode="auto">
          <a:xfrm flipH="1">
            <a:off x="1218380" y="4380812"/>
            <a:ext cx="3" cy="7742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22" name="AutoShape 14">
            <a:extLst>
              <a:ext uri="{FF2B5EF4-FFF2-40B4-BE49-F238E27FC236}">
                <a16:creationId xmlns:a16="http://schemas.microsoft.com/office/drawing/2014/main" id="{E30FE844-C73D-484C-80E3-DE63EAA47A20}"/>
              </a:ext>
            </a:extLst>
          </p:cNvPr>
          <p:cNvCxnSpPr>
            <a:cxnSpLocks noChangeShapeType="1"/>
            <a:stCxn id="11" idx="4"/>
            <a:endCxn id="18" idx="0"/>
          </p:cNvCxnSpPr>
          <p:nvPr/>
        </p:nvCxnSpPr>
        <p:spPr bwMode="auto">
          <a:xfrm flipH="1">
            <a:off x="3306300" y="4380812"/>
            <a:ext cx="3677" cy="778751"/>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23" name="AutoShape 14">
            <a:extLst>
              <a:ext uri="{FF2B5EF4-FFF2-40B4-BE49-F238E27FC236}">
                <a16:creationId xmlns:a16="http://schemas.microsoft.com/office/drawing/2014/main" id="{5B49916C-8676-A84D-B96D-E5373039A08F}"/>
              </a:ext>
            </a:extLst>
          </p:cNvPr>
          <p:cNvCxnSpPr>
            <a:cxnSpLocks noChangeShapeType="1"/>
            <a:stCxn id="11" idx="4"/>
            <a:endCxn id="19" idx="0"/>
          </p:cNvCxnSpPr>
          <p:nvPr/>
        </p:nvCxnSpPr>
        <p:spPr bwMode="auto">
          <a:xfrm flipH="1">
            <a:off x="1218380" y="4380812"/>
            <a:ext cx="2091597" cy="7742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
        <p:nvSpPr>
          <p:cNvPr id="24" name="Oval 8">
            <a:extLst>
              <a:ext uri="{FF2B5EF4-FFF2-40B4-BE49-F238E27FC236}">
                <a16:creationId xmlns:a16="http://schemas.microsoft.com/office/drawing/2014/main" id="{3AEC9F16-35C2-B248-83C2-4CEDA783B583}"/>
              </a:ext>
            </a:extLst>
          </p:cNvPr>
          <p:cNvSpPr>
            <a:spLocks noChangeArrowheads="1"/>
          </p:cNvSpPr>
          <p:nvPr/>
        </p:nvSpPr>
        <p:spPr bwMode="auto">
          <a:xfrm>
            <a:off x="2053091" y="1683578"/>
            <a:ext cx="426686" cy="404520"/>
          </a:xfrm>
          <a:prstGeom prst="ellipse">
            <a:avLst/>
          </a:prstGeom>
          <a:solidFill>
            <a:schemeClr val="accent4"/>
          </a:solidFill>
          <a:ln w="9525">
            <a:solidFill>
              <a:schemeClr val="tx1"/>
            </a:solidFill>
            <a:round/>
            <a:headEnd/>
            <a:tailEnd/>
          </a:ln>
        </p:spPr>
        <p:txBody>
          <a:bodyPr wrap="none" anchor="ctr"/>
          <a:lstStyle/>
          <a:p>
            <a:endParaRPr lang="en-US" dirty="0"/>
          </a:p>
        </p:txBody>
      </p:sp>
      <p:cxnSp>
        <p:nvCxnSpPr>
          <p:cNvPr id="25" name="AutoShape 12">
            <a:extLst>
              <a:ext uri="{FF2B5EF4-FFF2-40B4-BE49-F238E27FC236}">
                <a16:creationId xmlns:a16="http://schemas.microsoft.com/office/drawing/2014/main" id="{5035F7EF-3D2C-7A43-B980-F40D7FBBFACF}"/>
              </a:ext>
            </a:extLst>
          </p:cNvPr>
          <p:cNvCxnSpPr>
            <a:cxnSpLocks noChangeShapeType="1"/>
            <a:stCxn id="24" idx="4"/>
            <a:endCxn id="5" idx="0"/>
          </p:cNvCxnSpPr>
          <p:nvPr/>
        </p:nvCxnSpPr>
        <p:spPr bwMode="auto">
          <a:xfrm flipH="1">
            <a:off x="1218383" y="2088098"/>
            <a:ext cx="1048051" cy="665786"/>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28" name="AutoShape 12">
            <a:extLst>
              <a:ext uri="{FF2B5EF4-FFF2-40B4-BE49-F238E27FC236}">
                <a16:creationId xmlns:a16="http://schemas.microsoft.com/office/drawing/2014/main" id="{40984F6C-E30E-CD4F-8F34-CC290694290B}"/>
              </a:ext>
            </a:extLst>
          </p:cNvPr>
          <p:cNvCxnSpPr>
            <a:cxnSpLocks noChangeShapeType="1"/>
            <a:stCxn id="24" idx="4"/>
            <a:endCxn id="7" idx="0"/>
          </p:cNvCxnSpPr>
          <p:nvPr/>
        </p:nvCxnSpPr>
        <p:spPr bwMode="auto">
          <a:xfrm>
            <a:off x="2266434" y="2088098"/>
            <a:ext cx="3678" cy="665786"/>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32" name="AutoShape 12">
            <a:extLst>
              <a:ext uri="{FF2B5EF4-FFF2-40B4-BE49-F238E27FC236}">
                <a16:creationId xmlns:a16="http://schemas.microsoft.com/office/drawing/2014/main" id="{33BA3395-C7A5-AB47-94B4-477B22703219}"/>
              </a:ext>
            </a:extLst>
          </p:cNvPr>
          <p:cNvCxnSpPr>
            <a:cxnSpLocks noChangeShapeType="1"/>
            <a:stCxn id="24" idx="4"/>
            <a:endCxn id="10" idx="0"/>
          </p:cNvCxnSpPr>
          <p:nvPr/>
        </p:nvCxnSpPr>
        <p:spPr bwMode="auto">
          <a:xfrm>
            <a:off x="2266434" y="2088098"/>
            <a:ext cx="1043543" cy="665786"/>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Tree>
    <p:extLst>
      <p:ext uri="{BB962C8B-B14F-4D97-AF65-F5344CB8AC3E}">
        <p14:creationId xmlns:p14="http://schemas.microsoft.com/office/powerpoint/2010/main" val="1549336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E0D5-B87C-C148-97A0-8503B14EA6AF}"/>
              </a:ext>
            </a:extLst>
          </p:cNvPr>
          <p:cNvSpPr>
            <a:spLocks noGrp="1"/>
          </p:cNvSpPr>
          <p:nvPr>
            <p:ph type="title"/>
          </p:nvPr>
        </p:nvSpPr>
        <p:spPr/>
        <p:txBody>
          <a:bodyPr/>
          <a:lstStyle/>
          <a:p>
            <a:r>
              <a:rPr lang="en-US" dirty="0"/>
              <a:t>Winter Temperatures Drive Linearity in Food Webs</a:t>
            </a:r>
          </a:p>
        </p:txBody>
      </p:sp>
      <p:pic>
        <p:nvPicPr>
          <p:cNvPr id="20" name="Picture 19" descr="Chart, box and whisker chart&#10;&#10;Description automatically generated">
            <a:extLst>
              <a:ext uri="{FF2B5EF4-FFF2-40B4-BE49-F238E27FC236}">
                <a16:creationId xmlns:a16="http://schemas.microsoft.com/office/drawing/2014/main" id="{A5FAD1AA-FEE6-E44C-B1CA-23B433B4D3D7}"/>
              </a:ext>
            </a:extLst>
          </p:cNvPr>
          <p:cNvPicPr>
            <a:picLocks noChangeAspect="1"/>
          </p:cNvPicPr>
          <p:nvPr/>
        </p:nvPicPr>
        <p:blipFill>
          <a:blip r:embed="rId2"/>
          <a:stretch>
            <a:fillRect/>
          </a:stretch>
        </p:blipFill>
        <p:spPr>
          <a:xfrm>
            <a:off x="-309204" y="1655835"/>
            <a:ext cx="8350546" cy="5202165"/>
          </a:xfrm>
          <a:prstGeom prst="rect">
            <a:avLst/>
          </a:prstGeom>
        </p:spPr>
      </p:pic>
      <p:sp>
        <p:nvSpPr>
          <p:cNvPr id="21" name="TextBox 20">
            <a:extLst>
              <a:ext uri="{FF2B5EF4-FFF2-40B4-BE49-F238E27FC236}">
                <a16:creationId xmlns:a16="http://schemas.microsoft.com/office/drawing/2014/main" id="{F72C63A0-8171-7544-A953-84826F60E13E}"/>
              </a:ext>
            </a:extLst>
          </p:cNvPr>
          <p:cNvSpPr txBox="1"/>
          <p:nvPr/>
        </p:nvSpPr>
        <p:spPr>
          <a:xfrm>
            <a:off x="8176862" y="1690688"/>
            <a:ext cx="4015138"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Warming leads to less connected web</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Shortest path length from resource to top predator is longer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BUT – Consumers have fewer prey on average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Consumers are more similar in the number of prey per species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97210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93AA-4588-ED4B-AB44-181E4264BE6A}"/>
              </a:ext>
            </a:extLst>
          </p:cNvPr>
          <p:cNvSpPr>
            <a:spLocks noGrp="1"/>
          </p:cNvSpPr>
          <p:nvPr>
            <p:ph type="title"/>
          </p:nvPr>
        </p:nvSpPr>
        <p:spPr>
          <a:xfrm>
            <a:off x="215153" y="121025"/>
            <a:ext cx="11819965" cy="1640540"/>
          </a:xfrm>
        </p:spPr>
        <p:txBody>
          <a:bodyPr>
            <a:normAutofit/>
          </a:bodyPr>
          <a:lstStyle/>
          <a:p>
            <a:r>
              <a:rPr lang="en-US" dirty="0"/>
              <a:t>Richer Webs Have More Variety – Less Connected, but More Generalist Species and More Variation</a:t>
            </a:r>
          </a:p>
        </p:txBody>
      </p:sp>
      <p:pic>
        <p:nvPicPr>
          <p:cNvPr id="7" name="Picture 6" descr="Chart, scatter chart&#10;&#10;Description automatically generated">
            <a:extLst>
              <a:ext uri="{FF2B5EF4-FFF2-40B4-BE49-F238E27FC236}">
                <a16:creationId xmlns:a16="http://schemas.microsoft.com/office/drawing/2014/main" id="{CFE4EC3B-414B-BE43-8141-248EEB001034}"/>
              </a:ext>
            </a:extLst>
          </p:cNvPr>
          <p:cNvPicPr>
            <a:picLocks noChangeAspect="1"/>
          </p:cNvPicPr>
          <p:nvPr/>
        </p:nvPicPr>
        <p:blipFill>
          <a:blip r:embed="rId2"/>
          <a:stretch>
            <a:fillRect/>
          </a:stretch>
        </p:blipFill>
        <p:spPr>
          <a:xfrm>
            <a:off x="1568822" y="1879177"/>
            <a:ext cx="7992037" cy="4978823"/>
          </a:xfrm>
          <a:prstGeom prst="rect">
            <a:avLst/>
          </a:prstGeom>
        </p:spPr>
      </p:pic>
    </p:spTree>
    <p:extLst>
      <p:ext uri="{BB962C8B-B14F-4D97-AF65-F5344CB8AC3E}">
        <p14:creationId xmlns:p14="http://schemas.microsoft.com/office/powerpoint/2010/main" val="445466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93AA-4588-ED4B-AB44-181E4264BE6A}"/>
              </a:ext>
            </a:extLst>
          </p:cNvPr>
          <p:cNvSpPr>
            <a:spLocks noGrp="1"/>
          </p:cNvSpPr>
          <p:nvPr>
            <p:ph type="title"/>
          </p:nvPr>
        </p:nvSpPr>
        <p:spPr/>
        <p:txBody>
          <a:bodyPr>
            <a:normAutofit fontScale="90000"/>
          </a:bodyPr>
          <a:lstStyle/>
          <a:p>
            <a:r>
              <a:rPr lang="en-US" dirty="0"/>
              <a:t>Warmer Waters Lead to Lower Species Richness – This Enhances Linearizing of Food Webs</a:t>
            </a:r>
          </a:p>
        </p:txBody>
      </p:sp>
      <p:pic>
        <p:nvPicPr>
          <p:cNvPr id="5" name="Picture 4" descr="Chart&#10;&#10;Description automatically generated">
            <a:extLst>
              <a:ext uri="{FF2B5EF4-FFF2-40B4-BE49-F238E27FC236}">
                <a16:creationId xmlns:a16="http://schemas.microsoft.com/office/drawing/2014/main" id="{0A583DCE-4750-4A4E-86DC-F064F98A124B}"/>
              </a:ext>
            </a:extLst>
          </p:cNvPr>
          <p:cNvPicPr>
            <a:picLocks noChangeAspect="1"/>
          </p:cNvPicPr>
          <p:nvPr/>
        </p:nvPicPr>
        <p:blipFill rotWithShape="1">
          <a:blip r:embed="rId2"/>
          <a:srcRect t="14599"/>
          <a:stretch/>
        </p:blipFill>
        <p:spPr>
          <a:xfrm>
            <a:off x="1398573" y="2151529"/>
            <a:ext cx="7705086" cy="4099300"/>
          </a:xfrm>
          <a:prstGeom prst="rect">
            <a:avLst/>
          </a:prstGeom>
        </p:spPr>
      </p:pic>
      <p:sp>
        <p:nvSpPr>
          <p:cNvPr id="4" name="TextBox 3">
            <a:extLst>
              <a:ext uri="{FF2B5EF4-FFF2-40B4-BE49-F238E27FC236}">
                <a16:creationId xmlns:a16="http://schemas.microsoft.com/office/drawing/2014/main" id="{5B7927F0-4840-BD4A-A9BC-9D450A069671}"/>
              </a:ext>
            </a:extLst>
          </p:cNvPr>
          <p:cNvSpPr txBox="1"/>
          <p:nvPr/>
        </p:nvSpPr>
        <p:spPr>
          <a:xfrm>
            <a:off x="215153" y="6488668"/>
            <a:ext cx="2159694" cy="369332"/>
          </a:xfrm>
          <a:prstGeom prst="rect">
            <a:avLst/>
          </a:prstGeom>
          <a:noFill/>
        </p:spPr>
        <p:txBody>
          <a:bodyPr wrap="none" rtlCol="0">
            <a:spAutoFit/>
          </a:bodyPr>
          <a:lstStyle/>
          <a:p>
            <a:r>
              <a:rPr lang="en-US" dirty="0" err="1"/>
              <a:t>n.b.</a:t>
            </a:r>
            <a:r>
              <a:rPr lang="en-US" dirty="0"/>
              <a:t> No kelp effects…</a:t>
            </a:r>
          </a:p>
        </p:txBody>
      </p:sp>
    </p:spTree>
    <p:extLst>
      <p:ext uri="{BB962C8B-B14F-4D97-AF65-F5344CB8AC3E}">
        <p14:creationId xmlns:p14="http://schemas.microsoft.com/office/powerpoint/2010/main" val="406549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E3F1-6858-F544-9D52-08A4F7C33257}"/>
              </a:ext>
            </a:extLst>
          </p:cNvPr>
          <p:cNvSpPr>
            <a:spLocks noGrp="1"/>
          </p:cNvSpPr>
          <p:nvPr>
            <p:ph type="title"/>
          </p:nvPr>
        </p:nvSpPr>
        <p:spPr/>
        <p:txBody>
          <a:bodyPr/>
          <a:lstStyle/>
          <a:p>
            <a:r>
              <a:rPr lang="en-US" dirty="0"/>
              <a:t>Compare Cool versus Warm Year on Appledore Island</a:t>
            </a:r>
          </a:p>
        </p:txBody>
      </p:sp>
      <p:pic>
        <p:nvPicPr>
          <p:cNvPr id="7" name="Picture 6" descr="Diagram&#10;&#10;Description automatically generated">
            <a:extLst>
              <a:ext uri="{FF2B5EF4-FFF2-40B4-BE49-F238E27FC236}">
                <a16:creationId xmlns:a16="http://schemas.microsoft.com/office/drawing/2014/main" id="{B8A3AAB8-52CA-8446-9287-7F291B575F07}"/>
              </a:ext>
            </a:extLst>
          </p:cNvPr>
          <p:cNvPicPr>
            <a:picLocks noChangeAspect="1"/>
          </p:cNvPicPr>
          <p:nvPr/>
        </p:nvPicPr>
        <p:blipFill>
          <a:blip r:embed="rId3"/>
          <a:stretch>
            <a:fillRect/>
          </a:stretch>
        </p:blipFill>
        <p:spPr>
          <a:xfrm>
            <a:off x="180788" y="2428875"/>
            <a:ext cx="6093835" cy="4257674"/>
          </a:xfrm>
          <a:prstGeom prst="rect">
            <a:avLst/>
          </a:prstGeom>
        </p:spPr>
      </p:pic>
      <p:pic>
        <p:nvPicPr>
          <p:cNvPr id="9" name="Picture 8" descr="Chart, radar chart&#10;&#10;Description automatically generated">
            <a:extLst>
              <a:ext uri="{FF2B5EF4-FFF2-40B4-BE49-F238E27FC236}">
                <a16:creationId xmlns:a16="http://schemas.microsoft.com/office/drawing/2014/main" id="{6850F51E-EF4A-444C-AC8D-5BAAAFD057FC}"/>
              </a:ext>
            </a:extLst>
          </p:cNvPr>
          <p:cNvPicPr>
            <a:picLocks noChangeAspect="1"/>
          </p:cNvPicPr>
          <p:nvPr/>
        </p:nvPicPr>
        <p:blipFill>
          <a:blip r:embed="rId4"/>
          <a:stretch>
            <a:fillRect/>
          </a:stretch>
        </p:blipFill>
        <p:spPr>
          <a:xfrm>
            <a:off x="6098164" y="2428874"/>
            <a:ext cx="6093836" cy="4257675"/>
          </a:xfrm>
          <a:prstGeom prst="rect">
            <a:avLst/>
          </a:prstGeom>
        </p:spPr>
      </p:pic>
      <p:sp>
        <p:nvSpPr>
          <p:cNvPr id="10" name="TextBox 9">
            <a:extLst>
              <a:ext uri="{FF2B5EF4-FFF2-40B4-BE49-F238E27FC236}">
                <a16:creationId xmlns:a16="http://schemas.microsoft.com/office/drawing/2014/main" id="{7304201C-F2F9-9E42-86D3-6075CCAB047E}"/>
              </a:ext>
            </a:extLst>
          </p:cNvPr>
          <p:cNvSpPr txBox="1"/>
          <p:nvPr/>
        </p:nvSpPr>
        <p:spPr>
          <a:xfrm>
            <a:off x="1590086" y="2008304"/>
            <a:ext cx="3082895" cy="523220"/>
          </a:xfrm>
          <a:prstGeom prst="rect">
            <a:avLst/>
          </a:prstGeom>
          <a:noFill/>
        </p:spPr>
        <p:txBody>
          <a:bodyPr wrap="none" rtlCol="0">
            <a:spAutoFit/>
          </a:bodyPr>
          <a:lstStyle/>
          <a:p>
            <a:r>
              <a:rPr lang="en-US" sz="2800" u="sng" dirty="0"/>
              <a:t>2014: -1℃ Anomaly</a:t>
            </a:r>
          </a:p>
        </p:txBody>
      </p:sp>
      <p:sp>
        <p:nvSpPr>
          <p:cNvPr id="11" name="TextBox 10">
            <a:extLst>
              <a:ext uri="{FF2B5EF4-FFF2-40B4-BE49-F238E27FC236}">
                <a16:creationId xmlns:a16="http://schemas.microsoft.com/office/drawing/2014/main" id="{53856166-E889-3740-BF69-F6C32EF3A0C4}"/>
              </a:ext>
            </a:extLst>
          </p:cNvPr>
          <p:cNvSpPr txBox="1"/>
          <p:nvPr/>
        </p:nvSpPr>
        <p:spPr>
          <a:xfrm>
            <a:off x="7673647" y="2008305"/>
            <a:ext cx="3425938" cy="523220"/>
          </a:xfrm>
          <a:prstGeom prst="rect">
            <a:avLst/>
          </a:prstGeom>
          <a:noFill/>
        </p:spPr>
        <p:txBody>
          <a:bodyPr wrap="none" rtlCol="0">
            <a:spAutoFit/>
          </a:bodyPr>
          <a:lstStyle/>
          <a:p>
            <a:r>
              <a:rPr lang="en-US" sz="2800" u="sng" dirty="0"/>
              <a:t>2018: +0.6℃ Anomaly</a:t>
            </a:r>
          </a:p>
        </p:txBody>
      </p:sp>
    </p:spTree>
    <p:extLst>
      <p:ext uri="{BB962C8B-B14F-4D97-AF65-F5344CB8AC3E}">
        <p14:creationId xmlns:p14="http://schemas.microsoft.com/office/powerpoint/2010/main" val="405530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3308" y="2046807"/>
            <a:ext cx="2284403" cy="933342"/>
          </a:xfrm>
          <a:prstGeom prst="rect">
            <a:avLst/>
          </a:prstGeom>
          <a:ln>
            <a:solidFill>
              <a:schemeClr val="tx1"/>
            </a:solidFill>
          </a:ln>
        </p:spPr>
      </p:pic>
      <p:cxnSp>
        <p:nvCxnSpPr>
          <p:cNvPr id="8" name="Straight Arrow Connector 7"/>
          <p:cNvCxnSpPr>
            <a:stCxn id="4" idx="2"/>
            <a:endCxn id="9" idx="0"/>
          </p:cNvCxnSpPr>
          <p:nvPr/>
        </p:nvCxnSpPr>
        <p:spPr>
          <a:xfrm flipH="1">
            <a:off x="1889559" y="2980149"/>
            <a:ext cx="5950" cy="660400"/>
          </a:xfrm>
          <a:prstGeom prst="straightConnector1">
            <a:avLst/>
          </a:prstGeom>
          <a:ln w="76200"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8310" y="3640549"/>
            <a:ext cx="902499" cy="604248"/>
          </a:xfrm>
          <a:prstGeom prst="rect">
            <a:avLst/>
          </a:prstGeom>
          <a:ln>
            <a:solidFill>
              <a:schemeClr val="tx1"/>
            </a:solidFill>
          </a:ln>
        </p:spPr>
      </p:pic>
      <p:pic>
        <p:nvPicPr>
          <p:cNvPr id="14" name="Picture 13"/>
          <p:cNvPicPr>
            <a:picLocks noChangeAspect="1"/>
          </p:cNvPicPr>
          <p:nvPr/>
        </p:nvPicPr>
        <p:blipFill>
          <a:blip r:embed="rId4"/>
          <a:stretch>
            <a:fillRect/>
          </a:stretch>
        </p:blipFill>
        <p:spPr>
          <a:xfrm>
            <a:off x="1145530" y="4745449"/>
            <a:ext cx="1397000" cy="2133600"/>
          </a:xfrm>
          <a:prstGeom prst="rect">
            <a:avLst/>
          </a:prstGeom>
          <a:ln>
            <a:solidFill>
              <a:schemeClr val="tx1"/>
            </a:solidFill>
          </a:ln>
        </p:spPr>
      </p:pic>
      <p:cxnSp>
        <p:nvCxnSpPr>
          <p:cNvPr id="15" name="Straight Arrow Connector 14"/>
          <p:cNvCxnSpPr/>
          <p:nvPr/>
        </p:nvCxnSpPr>
        <p:spPr>
          <a:xfrm>
            <a:off x="1905932" y="4250149"/>
            <a:ext cx="0" cy="500380"/>
          </a:xfrm>
          <a:prstGeom prst="straightConnector1">
            <a:avLst/>
          </a:prstGeom>
          <a:ln w="28575"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5213" y="3507203"/>
            <a:ext cx="777098" cy="317500"/>
          </a:xfrm>
          <a:prstGeom prst="rect">
            <a:avLst/>
          </a:prstGeom>
          <a:ln>
            <a:solidFill>
              <a:schemeClr val="tx1"/>
            </a:solidFill>
          </a:ln>
        </p:spPr>
      </p:pic>
      <p:pic>
        <p:nvPicPr>
          <p:cNvPr id="21" name="Picture 20"/>
          <p:cNvPicPr>
            <a:picLocks noChangeAspect="1"/>
          </p:cNvPicPr>
          <p:nvPr/>
        </p:nvPicPr>
        <p:blipFill>
          <a:blip r:embed="rId6"/>
          <a:stretch>
            <a:fillRect/>
          </a:stretch>
        </p:blipFill>
        <p:spPr>
          <a:xfrm>
            <a:off x="4952992" y="4319423"/>
            <a:ext cx="1489896" cy="997527"/>
          </a:xfrm>
          <a:prstGeom prst="rect">
            <a:avLst/>
          </a:prstGeom>
          <a:ln>
            <a:solidFill>
              <a:schemeClr val="tx1"/>
            </a:solidFill>
          </a:ln>
        </p:spPr>
      </p:pic>
      <p:cxnSp>
        <p:nvCxnSpPr>
          <p:cNvPr id="22" name="Straight Arrow Connector 21"/>
          <p:cNvCxnSpPr>
            <a:cxnSpLocks/>
            <a:stCxn id="20" idx="2"/>
          </p:cNvCxnSpPr>
          <p:nvPr/>
        </p:nvCxnSpPr>
        <p:spPr>
          <a:xfrm>
            <a:off x="5633762" y="3824703"/>
            <a:ext cx="5950" cy="494720"/>
          </a:xfrm>
          <a:prstGeom prst="straightConnector1">
            <a:avLst/>
          </a:prstGeom>
          <a:ln w="28575"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699539" y="5316949"/>
            <a:ext cx="5950" cy="660400"/>
          </a:xfrm>
          <a:prstGeom prst="straightConnector1">
            <a:avLst/>
          </a:prstGeom>
          <a:ln w="76200"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97590" y="5977349"/>
            <a:ext cx="590399" cy="901700"/>
          </a:xfrm>
          <a:prstGeom prst="rect">
            <a:avLst/>
          </a:prstGeom>
          <a:ln>
            <a:solidFill>
              <a:schemeClr val="tx1"/>
            </a:solidFill>
          </a:ln>
        </p:spPr>
      </p:pic>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69992" y="3585518"/>
            <a:ext cx="885071" cy="592580"/>
          </a:xfrm>
          <a:prstGeom prst="rect">
            <a:avLst/>
          </a:prstGeom>
          <a:ln>
            <a:solidFill>
              <a:schemeClr val="tx1"/>
            </a:solidFill>
          </a:ln>
        </p:spPr>
      </p:pic>
      <p:pic>
        <p:nvPicPr>
          <p:cNvPr id="27" name="Picture 26"/>
          <p:cNvPicPr>
            <a:picLocks noChangeAspect="1"/>
          </p:cNvPicPr>
          <p:nvPr/>
        </p:nvPicPr>
        <p:blipFill>
          <a:blip r:embed="rId4"/>
          <a:stretch>
            <a:fillRect/>
          </a:stretch>
        </p:blipFill>
        <p:spPr>
          <a:xfrm>
            <a:off x="8597885" y="4711498"/>
            <a:ext cx="1397000" cy="2133600"/>
          </a:xfrm>
          <a:prstGeom prst="rect">
            <a:avLst/>
          </a:prstGeom>
          <a:ln>
            <a:solidFill>
              <a:schemeClr val="tx1"/>
            </a:solidFill>
          </a:ln>
        </p:spPr>
      </p:pic>
      <p:cxnSp>
        <p:nvCxnSpPr>
          <p:cNvPr id="28" name="Straight Arrow Connector 27"/>
          <p:cNvCxnSpPr>
            <a:endCxn id="27" idx="0"/>
          </p:cNvCxnSpPr>
          <p:nvPr/>
        </p:nvCxnSpPr>
        <p:spPr>
          <a:xfrm>
            <a:off x="9296385" y="4216198"/>
            <a:ext cx="0" cy="495300"/>
          </a:xfrm>
          <a:prstGeom prst="straightConnector1">
            <a:avLst/>
          </a:prstGeom>
          <a:ln w="28575"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cxnSpLocks/>
          </p:cNvCxnSpPr>
          <p:nvPr/>
        </p:nvCxnSpPr>
        <p:spPr>
          <a:xfrm flipH="1">
            <a:off x="9388037" y="2761487"/>
            <a:ext cx="1049900" cy="736113"/>
          </a:xfrm>
          <a:prstGeom prst="straightConnector1">
            <a:avLst/>
          </a:prstGeom>
          <a:ln w="76200"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478813" y="2091838"/>
            <a:ext cx="710644" cy="369332"/>
          </a:xfrm>
          <a:prstGeom prst="rect">
            <a:avLst/>
          </a:prstGeom>
          <a:noFill/>
        </p:spPr>
        <p:txBody>
          <a:bodyPr wrap="none" rtlCol="0">
            <a:spAutoFit/>
          </a:bodyPr>
          <a:lstStyle/>
          <a:p>
            <a:r>
              <a:rPr lang="en-US" b="1" dirty="0">
                <a:solidFill>
                  <a:srgbClr val="FFFFFF"/>
                </a:solidFill>
              </a:rPr>
              <a:t>Crabs</a:t>
            </a:r>
          </a:p>
        </p:txBody>
      </p:sp>
      <p:sp>
        <p:nvSpPr>
          <p:cNvPr id="35" name="TextBox 34"/>
          <p:cNvSpPr txBox="1"/>
          <p:nvPr/>
        </p:nvSpPr>
        <p:spPr>
          <a:xfrm>
            <a:off x="910385" y="1597100"/>
            <a:ext cx="1094210" cy="369332"/>
          </a:xfrm>
          <a:prstGeom prst="rect">
            <a:avLst/>
          </a:prstGeom>
          <a:noFill/>
        </p:spPr>
        <p:txBody>
          <a:bodyPr wrap="none" rtlCol="0">
            <a:spAutoFit/>
          </a:bodyPr>
          <a:lstStyle/>
          <a:p>
            <a:r>
              <a:rPr lang="en-US" b="1" dirty="0">
                <a:solidFill>
                  <a:srgbClr val="FFFFFF"/>
                </a:solidFill>
              </a:rPr>
              <a:t>Pre-1970 </a:t>
            </a:r>
          </a:p>
        </p:txBody>
      </p:sp>
      <p:sp>
        <p:nvSpPr>
          <p:cNvPr id="36" name="TextBox 35"/>
          <p:cNvSpPr txBox="1"/>
          <p:nvPr/>
        </p:nvSpPr>
        <p:spPr>
          <a:xfrm>
            <a:off x="4985862" y="2554952"/>
            <a:ext cx="1191352" cy="369332"/>
          </a:xfrm>
          <a:prstGeom prst="rect">
            <a:avLst/>
          </a:prstGeom>
          <a:noFill/>
        </p:spPr>
        <p:txBody>
          <a:bodyPr wrap="none" rtlCol="0">
            <a:spAutoFit/>
          </a:bodyPr>
          <a:lstStyle/>
          <a:p>
            <a:r>
              <a:rPr lang="en-US" b="1" dirty="0">
                <a:solidFill>
                  <a:srgbClr val="FFFFFF"/>
                </a:solidFill>
              </a:rPr>
              <a:t>1970-1990</a:t>
            </a:r>
          </a:p>
        </p:txBody>
      </p:sp>
      <p:sp>
        <p:nvSpPr>
          <p:cNvPr id="37" name="TextBox 36"/>
          <p:cNvSpPr txBox="1"/>
          <p:nvPr/>
        </p:nvSpPr>
        <p:spPr>
          <a:xfrm>
            <a:off x="8445485" y="1454201"/>
            <a:ext cx="1449564" cy="369332"/>
          </a:xfrm>
          <a:prstGeom prst="rect">
            <a:avLst/>
          </a:prstGeom>
          <a:noFill/>
        </p:spPr>
        <p:txBody>
          <a:bodyPr wrap="none" rtlCol="0">
            <a:spAutoFit/>
          </a:bodyPr>
          <a:lstStyle/>
          <a:p>
            <a:r>
              <a:rPr lang="en-US" b="1" dirty="0">
                <a:solidFill>
                  <a:srgbClr val="FFFFFF"/>
                </a:solidFill>
              </a:rPr>
              <a:t>1990-present</a:t>
            </a:r>
          </a:p>
        </p:txBody>
      </p:sp>
      <p:cxnSp>
        <p:nvCxnSpPr>
          <p:cNvPr id="39" name="Straight Arrow Connector 38"/>
          <p:cNvCxnSpPr/>
          <p:nvPr/>
        </p:nvCxnSpPr>
        <p:spPr>
          <a:xfrm flipH="1">
            <a:off x="5648649" y="2877477"/>
            <a:ext cx="5950" cy="660400"/>
          </a:xfrm>
          <a:prstGeom prst="straightConnector1">
            <a:avLst/>
          </a:prstGeom>
          <a:ln w="76200" cmpd="sng">
            <a:solidFill>
              <a:schemeClr val="accent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0" name="Rectangle 3"/>
          <p:cNvSpPr txBox="1">
            <a:spLocks noChangeArrowheads="1"/>
          </p:cNvSpPr>
          <p:nvPr/>
        </p:nvSpPr>
        <p:spPr>
          <a:xfrm>
            <a:off x="1981200" y="24803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FFFFFF"/>
                </a:solidFill>
                <a:latin typeface="Arial" charset="0"/>
              </a:rPr>
              <a:t>GOM: Trophic Regime Shifts</a:t>
            </a:r>
          </a:p>
        </p:txBody>
      </p:sp>
      <p:sp>
        <p:nvSpPr>
          <p:cNvPr id="10" name="Title 9">
            <a:extLst>
              <a:ext uri="{FF2B5EF4-FFF2-40B4-BE49-F238E27FC236}">
                <a16:creationId xmlns:a16="http://schemas.microsoft.com/office/drawing/2014/main" id="{6D5BB64C-F10D-1F48-8F7D-629B7340EB07}"/>
              </a:ext>
            </a:extLst>
          </p:cNvPr>
          <p:cNvSpPr>
            <a:spLocks noGrp="1"/>
          </p:cNvSpPr>
          <p:nvPr>
            <p:ph type="title"/>
          </p:nvPr>
        </p:nvSpPr>
        <p:spPr>
          <a:xfrm>
            <a:off x="267522" y="144446"/>
            <a:ext cx="10515600" cy="1325563"/>
          </a:xfrm>
        </p:spPr>
        <p:txBody>
          <a:bodyPr/>
          <a:lstStyle/>
          <a:p>
            <a:r>
              <a:rPr lang="en-US" dirty="0"/>
              <a:t>We Think A Lot About Fairly Linear Trophic Interactions in the Gulf of Maine… </a:t>
            </a:r>
          </a:p>
        </p:txBody>
      </p:sp>
      <p:pic>
        <p:nvPicPr>
          <p:cNvPr id="13" name="Picture 12" descr="A close up of a crab&#10;&#10;Description automatically generated with medium confidence">
            <a:extLst>
              <a:ext uri="{FF2B5EF4-FFF2-40B4-BE49-F238E27FC236}">
                <a16:creationId xmlns:a16="http://schemas.microsoft.com/office/drawing/2014/main" id="{9A41B08E-ED0F-6B4C-B164-AB108B0639DB}"/>
              </a:ext>
            </a:extLst>
          </p:cNvPr>
          <p:cNvPicPr>
            <a:picLocks noChangeAspect="1"/>
          </p:cNvPicPr>
          <p:nvPr/>
        </p:nvPicPr>
        <p:blipFill>
          <a:blip r:embed="rId9"/>
          <a:stretch>
            <a:fillRect/>
          </a:stretch>
        </p:blipFill>
        <p:spPr>
          <a:xfrm>
            <a:off x="9810115" y="1621036"/>
            <a:ext cx="1684794" cy="1158809"/>
          </a:xfrm>
          <a:prstGeom prst="rect">
            <a:avLst/>
          </a:prstGeom>
        </p:spPr>
      </p:pic>
      <p:pic>
        <p:nvPicPr>
          <p:cNvPr id="17" name="Picture 16" descr="A plate of food&#10;&#10;Description automatically generated with medium confidence">
            <a:extLst>
              <a:ext uri="{FF2B5EF4-FFF2-40B4-BE49-F238E27FC236}">
                <a16:creationId xmlns:a16="http://schemas.microsoft.com/office/drawing/2014/main" id="{458CF2FB-9500-ED4D-B0E4-6DA5DEE3B21F}"/>
              </a:ext>
            </a:extLst>
          </p:cNvPr>
          <p:cNvPicPr>
            <a:picLocks noChangeAspect="1"/>
          </p:cNvPicPr>
          <p:nvPr/>
        </p:nvPicPr>
        <p:blipFill>
          <a:blip r:embed="rId10"/>
          <a:stretch>
            <a:fillRect/>
          </a:stretch>
        </p:blipFill>
        <p:spPr>
          <a:xfrm>
            <a:off x="7538048" y="1621036"/>
            <a:ext cx="1545079" cy="1158809"/>
          </a:xfrm>
          <a:prstGeom prst="rect">
            <a:avLst/>
          </a:prstGeom>
        </p:spPr>
      </p:pic>
      <p:cxnSp>
        <p:nvCxnSpPr>
          <p:cNvPr id="43" name="Straight Arrow Connector 42">
            <a:extLst>
              <a:ext uri="{FF2B5EF4-FFF2-40B4-BE49-F238E27FC236}">
                <a16:creationId xmlns:a16="http://schemas.microsoft.com/office/drawing/2014/main" id="{01A662C0-F4C2-3949-95B2-F445DB2C1BE5}"/>
              </a:ext>
            </a:extLst>
          </p:cNvPr>
          <p:cNvCxnSpPr>
            <a:cxnSpLocks/>
          </p:cNvCxnSpPr>
          <p:nvPr/>
        </p:nvCxnSpPr>
        <p:spPr>
          <a:xfrm>
            <a:off x="8228071" y="2764761"/>
            <a:ext cx="1049900" cy="736113"/>
          </a:xfrm>
          <a:prstGeom prst="straightConnector1">
            <a:avLst/>
          </a:prstGeom>
          <a:ln w="76200" cmpd="sng">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45" name="Picture 44" descr="A picture containing outdoor&#10;&#10;Description automatically generated">
            <a:extLst>
              <a:ext uri="{FF2B5EF4-FFF2-40B4-BE49-F238E27FC236}">
                <a16:creationId xmlns:a16="http://schemas.microsoft.com/office/drawing/2014/main" id="{2917071E-D529-9044-8C16-5B8C65C562F4}"/>
              </a:ext>
            </a:extLst>
          </p:cNvPr>
          <p:cNvPicPr>
            <a:picLocks noChangeAspect="1"/>
          </p:cNvPicPr>
          <p:nvPr/>
        </p:nvPicPr>
        <p:blipFill>
          <a:blip r:embed="rId11"/>
          <a:stretch>
            <a:fillRect/>
          </a:stretch>
        </p:blipFill>
        <p:spPr>
          <a:xfrm>
            <a:off x="4705225" y="1673595"/>
            <a:ext cx="2105835" cy="1419374"/>
          </a:xfrm>
          <a:prstGeom prst="rect">
            <a:avLst/>
          </a:prstGeom>
        </p:spPr>
      </p:pic>
    </p:spTree>
    <p:extLst>
      <p:ext uri="{BB962C8B-B14F-4D97-AF65-F5344CB8AC3E}">
        <p14:creationId xmlns:p14="http://schemas.microsoft.com/office/powerpoint/2010/main" val="1441695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94F3-4558-CB4B-9179-2F58E5E6B1F3}"/>
              </a:ext>
            </a:extLst>
          </p:cNvPr>
          <p:cNvSpPr>
            <a:spLocks noGrp="1"/>
          </p:cNvSpPr>
          <p:nvPr>
            <p:ph type="title"/>
          </p:nvPr>
        </p:nvSpPr>
        <p:spPr>
          <a:xfrm>
            <a:off x="415746" y="205662"/>
            <a:ext cx="10515600" cy="1325563"/>
          </a:xfrm>
        </p:spPr>
        <p:txBody>
          <a:bodyPr/>
          <a:lstStyle/>
          <a:p>
            <a:r>
              <a:rPr lang="en-US" dirty="0"/>
              <a:t>Warming Generates More Depauperate Webs With More Chains</a:t>
            </a:r>
          </a:p>
        </p:txBody>
      </p:sp>
      <p:sp>
        <p:nvSpPr>
          <p:cNvPr id="31" name="TextBox 30">
            <a:extLst>
              <a:ext uri="{FF2B5EF4-FFF2-40B4-BE49-F238E27FC236}">
                <a16:creationId xmlns:a16="http://schemas.microsoft.com/office/drawing/2014/main" id="{42AB9D95-556C-114F-934C-66F49517AA64}"/>
              </a:ext>
            </a:extLst>
          </p:cNvPr>
          <p:cNvSpPr txBox="1"/>
          <p:nvPr/>
        </p:nvSpPr>
        <p:spPr>
          <a:xfrm>
            <a:off x="4995671" y="6488668"/>
            <a:ext cx="7196329" cy="369332"/>
          </a:xfrm>
          <a:prstGeom prst="rect">
            <a:avLst/>
          </a:prstGeom>
          <a:noFill/>
        </p:spPr>
        <p:txBody>
          <a:bodyPr wrap="none" rtlCol="0">
            <a:spAutoFit/>
          </a:bodyPr>
          <a:lstStyle/>
          <a:p>
            <a:r>
              <a:rPr lang="en-US" dirty="0"/>
              <a:t>See </a:t>
            </a:r>
            <a:r>
              <a:rPr lang="en-US" dirty="0" err="1"/>
              <a:t>Albouy</a:t>
            </a:r>
            <a:r>
              <a:rPr lang="en-US" dirty="0"/>
              <a:t> et al. 2014, </a:t>
            </a:r>
            <a:r>
              <a:rPr lang="en-US" dirty="0" err="1"/>
              <a:t>Kortsch</a:t>
            </a:r>
            <a:r>
              <a:rPr lang="en-US" dirty="0"/>
              <a:t> et al 2015, </a:t>
            </a:r>
            <a:r>
              <a:rPr lang="en-US" dirty="0" err="1"/>
              <a:t>Dunic</a:t>
            </a:r>
            <a:r>
              <a:rPr lang="en-US" dirty="0"/>
              <a:t> et al. 2017 for Discussions</a:t>
            </a:r>
          </a:p>
        </p:txBody>
      </p:sp>
      <p:grpSp>
        <p:nvGrpSpPr>
          <p:cNvPr id="37" name="Group 36">
            <a:extLst>
              <a:ext uri="{FF2B5EF4-FFF2-40B4-BE49-F238E27FC236}">
                <a16:creationId xmlns:a16="http://schemas.microsoft.com/office/drawing/2014/main" id="{D5EB588A-0193-9041-909C-00B2B1207ABF}"/>
              </a:ext>
            </a:extLst>
          </p:cNvPr>
          <p:cNvGrpSpPr/>
          <p:nvPr/>
        </p:nvGrpSpPr>
        <p:grpSpPr>
          <a:xfrm>
            <a:off x="1008714" y="2753884"/>
            <a:ext cx="2514606" cy="2817552"/>
            <a:chOff x="1277465" y="2749270"/>
            <a:chExt cx="2514606" cy="2817552"/>
          </a:xfrm>
        </p:grpSpPr>
        <p:sp>
          <p:nvSpPr>
            <p:cNvPr id="5" name="Oval 3">
              <a:extLst>
                <a:ext uri="{FF2B5EF4-FFF2-40B4-BE49-F238E27FC236}">
                  <a16:creationId xmlns:a16="http://schemas.microsoft.com/office/drawing/2014/main" id="{E81D544E-88D8-7446-8B4D-22443A2C705C}"/>
                </a:ext>
              </a:extLst>
            </p:cNvPr>
            <p:cNvSpPr>
              <a:spLocks noChangeArrowheads="1"/>
            </p:cNvSpPr>
            <p:nvPr/>
          </p:nvSpPr>
          <p:spPr bwMode="auto">
            <a:xfrm>
              <a:off x="1277471" y="2749270"/>
              <a:ext cx="419325"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6" name="Oval 4">
              <a:extLst>
                <a:ext uri="{FF2B5EF4-FFF2-40B4-BE49-F238E27FC236}">
                  <a16:creationId xmlns:a16="http://schemas.microsoft.com/office/drawing/2014/main" id="{31E364F1-C79D-8B40-9607-31DFA4AF49EF}"/>
                </a:ext>
              </a:extLst>
            </p:cNvPr>
            <p:cNvSpPr>
              <a:spLocks noChangeArrowheads="1"/>
            </p:cNvSpPr>
            <p:nvPr/>
          </p:nvSpPr>
          <p:spPr bwMode="auto">
            <a:xfrm>
              <a:off x="1277471" y="3971678"/>
              <a:ext cx="419325" cy="404520"/>
            </a:xfrm>
            <a:prstGeom prst="ellipse">
              <a:avLst/>
            </a:prstGeom>
            <a:solidFill>
              <a:srgbClr val="FF66FF"/>
            </a:solidFill>
            <a:ln w="9525">
              <a:solidFill>
                <a:schemeClr val="tx1"/>
              </a:solidFill>
              <a:round/>
              <a:headEnd/>
              <a:tailEnd/>
            </a:ln>
          </p:spPr>
          <p:txBody>
            <a:bodyPr wrap="none" anchor="ctr"/>
            <a:lstStyle/>
            <a:p>
              <a:endParaRPr lang="en-US"/>
            </a:p>
          </p:txBody>
        </p:sp>
        <p:sp>
          <p:nvSpPr>
            <p:cNvPr id="7" name="Oval 5">
              <a:extLst>
                <a:ext uri="{FF2B5EF4-FFF2-40B4-BE49-F238E27FC236}">
                  <a16:creationId xmlns:a16="http://schemas.microsoft.com/office/drawing/2014/main" id="{BBB282D8-9080-7346-A34B-4B8ED80B4DEB}"/>
                </a:ext>
              </a:extLst>
            </p:cNvPr>
            <p:cNvSpPr>
              <a:spLocks noChangeArrowheads="1"/>
            </p:cNvSpPr>
            <p:nvPr/>
          </p:nvSpPr>
          <p:spPr bwMode="auto">
            <a:xfrm>
              <a:off x="2329197" y="2749270"/>
              <a:ext cx="419331"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8" name="Oval 6">
              <a:extLst>
                <a:ext uri="{FF2B5EF4-FFF2-40B4-BE49-F238E27FC236}">
                  <a16:creationId xmlns:a16="http://schemas.microsoft.com/office/drawing/2014/main" id="{D616F525-20C8-AA4B-AC90-19D6EEDF478B}"/>
                </a:ext>
              </a:extLst>
            </p:cNvPr>
            <p:cNvSpPr>
              <a:spLocks noChangeArrowheads="1"/>
            </p:cNvSpPr>
            <p:nvPr/>
          </p:nvSpPr>
          <p:spPr bwMode="auto">
            <a:xfrm>
              <a:off x="2329197" y="3971678"/>
              <a:ext cx="419331" cy="404520"/>
            </a:xfrm>
            <a:prstGeom prst="ellipse">
              <a:avLst/>
            </a:prstGeom>
            <a:solidFill>
              <a:srgbClr val="FF66FF"/>
            </a:solidFill>
            <a:ln w="9525">
              <a:solidFill>
                <a:schemeClr val="tx1"/>
              </a:solidFill>
              <a:round/>
              <a:headEnd/>
              <a:tailEnd/>
            </a:ln>
          </p:spPr>
          <p:txBody>
            <a:bodyPr wrap="none" anchor="ctr"/>
            <a:lstStyle/>
            <a:p>
              <a:endParaRPr lang="en-US"/>
            </a:p>
          </p:txBody>
        </p:sp>
        <p:sp>
          <p:nvSpPr>
            <p:cNvPr id="9" name="Oval 7">
              <a:extLst>
                <a:ext uri="{FF2B5EF4-FFF2-40B4-BE49-F238E27FC236}">
                  <a16:creationId xmlns:a16="http://schemas.microsoft.com/office/drawing/2014/main" id="{F7D60F9E-F011-FF44-97BE-B7CE86E7CFDE}"/>
                </a:ext>
              </a:extLst>
            </p:cNvPr>
            <p:cNvSpPr>
              <a:spLocks noChangeArrowheads="1"/>
            </p:cNvSpPr>
            <p:nvPr/>
          </p:nvSpPr>
          <p:spPr bwMode="auto">
            <a:xfrm>
              <a:off x="2329197" y="5150473"/>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sp>
          <p:nvSpPr>
            <p:cNvPr id="10" name="Oval 8">
              <a:extLst>
                <a:ext uri="{FF2B5EF4-FFF2-40B4-BE49-F238E27FC236}">
                  <a16:creationId xmlns:a16="http://schemas.microsoft.com/office/drawing/2014/main" id="{CCEA1981-01BB-5448-B03D-8E712D17B807}"/>
                </a:ext>
              </a:extLst>
            </p:cNvPr>
            <p:cNvSpPr>
              <a:spLocks noChangeArrowheads="1"/>
            </p:cNvSpPr>
            <p:nvPr/>
          </p:nvSpPr>
          <p:spPr bwMode="auto">
            <a:xfrm>
              <a:off x="3365385" y="2749270"/>
              <a:ext cx="426686"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11" name="Oval 9">
              <a:extLst>
                <a:ext uri="{FF2B5EF4-FFF2-40B4-BE49-F238E27FC236}">
                  <a16:creationId xmlns:a16="http://schemas.microsoft.com/office/drawing/2014/main" id="{75B839B7-80B3-BB47-AEA5-3FB14B3A5B86}"/>
                </a:ext>
              </a:extLst>
            </p:cNvPr>
            <p:cNvSpPr>
              <a:spLocks noChangeArrowheads="1"/>
            </p:cNvSpPr>
            <p:nvPr/>
          </p:nvSpPr>
          <p:spPr bwMode="auto">
            <a:xfrm>
              <a:off x="3365385" y="3971678"/>
              <a:ext cx="426686" cy="404520"/>
            </a:xfrm>
            <a:prstGeom prst="ellipse">
              <a:avLst/>
            </a:prstGeom>
            <a:solidFill>
              <a:srgbClr val="FF66FF"/>
            </a:solidFill>
            <a:ln w="9525">
              <a:solidFill>
                <a:schemeClr val="tx1"/>
              </a:solidFill>
              <a:round/>
              <a:headEnd/>
              <a:tailEnd/>
            </a:ln>
          </p:spPr>
          <p:txBody>
            <a:bodyPr wrap="none" anchor="ctr"/>
            <a:lstStyle/>
            <a:p>
              <a:endParaRPr lang="en-US"/>
            </a:p>
          </p:txBody>
        </p:sp>
        <p:cxnSp>
          <p:nvCxnSpPr>
            <p:cNvPr id="12" name="AutoShape 10">
              <a:extLst>
                <a:ext uri="{FF2B5EF4-FFF2-40B4-BE49-F238E27FC236}">
                  <a16:creationId xmlns:a16="http://schemas.microsoft.com/office/drawing/2014/main" id="{33E54AE0-A12D-9A4A-8447-E211A83DEA75}"/>
                </a:ext>
              </a:extLst>
            </p:cNvPr>
            <p:cNvCxnSpPr>
              <a:cxnSpLocks noChangeShapeType="1"/>
              <a:stCxn id="5" idx="4"/>
              <a:endCxn id="6" idx="0"/>
            </p:cNvCxnSpPr>
            <p:nvPr/>
          </p:nvCxnSpPr>
          <p:spPr bwMode="auto">
            <a:xfrm rot="5400000">
              <a:off x="1078191" y="3562733"/>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3" name="AutoShape 11">
              <a:extLst>
                <a:ext uri="{FF2B5EF4-FFF2-40B4-BE49-F238E27FC236}">
                  <a16:creationId xmlns:a16="http://schemas.microsoft.com/office/drawing/2014/main" id="{16EB6D6E-8077-A74F-80AE-11DE38B500AC}"/>
                </a:ext>
              </a:extLst>
            </p:cNvPr>
            <p:cNvCxnSpPr>
              <a:cxnSpLocks noChangeShapeType="1"/>
              <a:stCxn id="6" idx="4"/>
              <a:endCxn id="9" idx="1"/>
            </p:cNvCxnSpPr>
            <p:nvPr/>
          </p:nvCxnSpPr>
          <p:spPr bwMode="auto">
            <a:xfrm rot="16200000" flipH="1">
              <a:off x="1521574" y="4341756"/>
              <a:ext cx="834593" cy="9034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4" name="AutoShape 12">
              <a:extLst>
                <a:ext uri="{FF2B5EF4-FFF2-40B4-BE49-F238E27FC236}">
                  <a16:creationId xmlns:a16="http://schemas.microsoft.com/office/drawing/2014/main" id="{2BB19F8D-D827-A548-AD0A-0CA62541A108}"/>
                </a:ext>
              </a:extLst>
            </p:cNvPr>
            <p:cNvCxnSpPr>
              <a:cxnSpLocks noChangeShapeType="1"/>
              <a:stCxn id="7" idx="4"/>
              <a:endCxn id="8" idx="0"/>
            </p:cNvCxnSpPr>
            <p:nvPr/>
          </p:nvCxnSpPr>
          <p:spPr bwMode="auto">
            <a:xfrm rot="5400000">
              <a:off x="2129919" y="3562733"/>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5" name="AutoShape 13">
              <a:extLst>
                <a:ext uri="{FF2B5EF4-FFF2-40B4-BE49-F238E27FC236}">
                  <a16:creationId xmlns:a16="http://schemas.microsoft.com/office/drawing/2014/main" id="{4E39947F-28EA-BB4C-89F4-B15F94F93B0E}"/>
                </a:ext>
              </a:extLst>
            </p:cNvPr>
            <p:cNvCxnSpPr>
              <a:cxnSpLocks noChangeShapeType="1"/>
              <a:stCxn id="8" idx="4"/>
              <a:endCxn id="9" idx="0"/>
            </p:cNvCxnSpPr>
            <p:nvPr/>
          </p:nvCxnSpPr>
          <p:spPr bwMode="auto">
            <a:xfrm rot="5400000">
              <a:off x="2151726" y="4763334"/>
              <a:ext cx="774275"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6" name="AutoShape 14">
              <a:extLst>
                <a:ext uri="{FF2B5EF4-FFF2-40B4-BE49-F238E27FC236}">
                  <a16:creationId xmlns:a16="http://schemas.microsoft.com/office/drawing/2014/main" id="{D097282C-9BF8-7A48-B764-767AB7FA3EF5}"/>
                </a:ext>
              </a:extLst>
            </p:cNvPr>
            <p:cNvCxnSpPr>
              <a:cxnSpLocks noChangeShapeType="1"/>
              <a:stCxn id="11" idx="4"/>
              <a:endCxn id="9" idx="7"/>
            </p:cNvCxnSpPr>
            <p:nvPr/>
          </p:nvCxnSpPr>
          <p:spPr bwMode="auto">
            <a:xfrm rot="5400000">
              <a:off x="2715628" y="4347689"/>
              <a:ext cx="834593" cy="89161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7" name="AutoShape 15">
              <a:extLst>
                <a:ext uri="{FF2B5EF4-FFF2-40B4-BE49-F238E27FC236}">
                  <a16:creationId xmlns:a16="http://schemas.microsoft.com/office/drawing/2014/main" id="{09C10279-6DAA-6743-8A50-3DEDFCDE5B2F}"/>
                </a:ext>
              </a:extLst>
            </p:cNvPr>
            <p:cNvCxnSpPr>
              <a:cxnSpLocks noChangeShapeType="1"/>
              <a:stCxn id="10" idx="4"/>
              <a:endCxn id="11" idx="0"/>
            </p:cNvCxnSpPr>
            <p:nvPr/>
          </p:nvCxnSpPr>
          <p:spPr bwMode="auto">
            <a:xfrm rot="5400000">
              <a:off x="3169784" y="3562733"/>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
          <p:nvSpPr>
            <p:cNvPr id="18" name="Oval 7">
              <a:extLst>
                <a:ext uri="{FF2B5EF4-FFF2-40B4-BE49-F238E27FC236}">
                  <a16:creationId xmlns:a16="http://schemas.microsoft.com/office/drawing/2014/main" id="{557590DA-A990-654A-AF4F-CA121660DA59}"/>
                </a:ext>
              </a:extLst>
            </p:cNvPr>
            <p:cNvSpPr>
              <a:spLocks noChangeArrowheads="1"/>
            </p:cNvSpPr>
            <p:nvPr/>
          </p:nvSpPr>
          <p:spPr bwMode="auto">
            <a:xfrm>
              <a:off x="3365385" y="5154949"/>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sp>
          <p:nvSpPr>
            <p:cNvPr id="19" name="Oval 7">
              <a:extLst>
                <a:ext uri="{FF2B5EF4-FFF2-40B4-BE49-F238E27FC236}">
                  <a16:creationId xmlns:a16="http://schemas.microsoft.com/office/drawing/2014/main" id="{5EF4257B-B067-234A-BA60-587358C21C4C}"/>
                </a:ext>
              </a:extLst>
            </p:cNvPr>
            <p:cNvSpPr>
              <a:spLocks noChangeArrowheads="1"/>
            </p:cNvSpPr>
            <p:nvPr/>
          </p:nvSpPr>
          <p:spPr bwMode="auto">
            <a:xfrm>
              <a:off x="1277465" y="5150471"/>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cxnSp>
          <p:nvCxnSpPr>
            <p:cNvPr id="20" name="AutoShape 12">
              <a:extLst>
                <a:ext uri="{FF2B5EF4-FFF2-40B4-BE49-F238E27FC236}">
                  <a16:creationId xmlns:a16="http://schemas.microsoft.com/office/drawing/2014/main" id="{EF85FFF7-FAE1-FB4A-B8BB-7BD5E4EB7D15}"/>
                </a:ext>
              </a:extLst>
            </p:cNvPr>
            <p:cNvCxnSpPr>
              <a:cxnSpLocks noChangeShapeType="1"/>
              <a:stCxn id="7" idx="4"/>
              <a:endCxn id="6" idx="7"/>
            </p:cNvCxnSpPr>
            <p:nvPr/>
          </p:nvCxnSpPr>
          <p:spPr bwMode="auto">
            <a:xfrm flipH="1">
              <a:off x="1635387" y="3153790"/>
              <a:ext cx="903476" cy="877129"/>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23" name="AutoShape 11">
              <a:extLst>
                <a:ext uri="{FF2B5EF4-FFF2-40B4-BE49-F238E27FC236}">
                  <a16:creationId xmlns:a16="http://schemas.microsoft.com/office/drawing/2014/main" id="{A271F257-F776-EF45-ACF0-665DF50E9549}"/>
                </a:ext>
              </a:extLst>
            </p:cNvPr>
            <p:cNvCxnSpPr>
              <a:cxnSpLocks noChangeShapeType="1"/>
              <a:stCxn id="6" idx="4"/>
              <a:endCxn id="19" idx="0"/>
            </p:cNvCxnSpPr>
            <p:nvPr/>
          </p:nvCxnSpPr>
          <p:spPr bwMode="auto">
            <a:xfrm flipH="1">
              <a:off x="1487131" y="4376198"/>
              <a:ext cx="3" cy="7742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26" name="AutoShape 14">
              <a:extLst>
                <a:ext uri="{FF2B5EF4-FFF2-40B4-BE49-F238E27FC236}">
                  <a16:creationId xmlns:a16="http://schemas.microsoft.com/office/drawing/2014/main" id="{AD9B6292-CA0E-5348-98A7-6F1569638173}"/>
                </a:ext>
              </a:extLst>
            </p:cNvPr>
            <p:cNvCxnSpPr>
              <a:cxnSpLocks noChangeShapeType="1"/>
              <a:stCxn id="11" idx="4"/>
              <a:endCxn id="18" idx="0"/>
            </p:cNvCxnSpPr>
            <p:nvPr/>
          </p:nvCxnSpPr>
          <p:spPr bwMode="auto">
            <a:xfrm flipH="1">
              <a:off x="3575051" y="4376198"/>
              <a:ext cx="3677" cy="778751"/>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32" name="AutoShape 14">
              <a:extLst>
                <a:ext uri="{FF2B5EF4-FFF2-40B4-BE49-F238E27FC236}">
                  <a16:creationId xmlns:a16="http://schemas.microsoft.com/office/drawing/2014/main" id="{AD177246-0F34-584D-975D-E8D23E9D6AE3}"/>
                </a:ext>
              </a:extLst>
            </p:cNvPr>
            <p:cNvCxnSpPr>
              <a:cxnSpLocks noChangeShapeType="1"/>
              <a:stCxn id="11" idx="4"/>
              <a:endCxn id="19" idx="0"/>
            </p:cNvCxnSpPr>
            <p:nvPr/>
          </p:nvCxnSpPr>
          <p:spPr bwMode="auto">
            <a:xfrm flipH="1">
              <a:off x="1487131" y="4376198"/>
              <a:ext cx="2091597" cy="7742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grpSp>
      <p:sp>
        <p:nvSpPr>
          <p:cNvPr id="35" name="TextBox 34">
            <a:extLst>
              <a:ext uri="{FF2B5EF4-FFF2-40B4-BE49-F238E27FC236}">
                <a16:creationId xmlns:a16="http://schemas.microsoft.com/office/drawing/2014/main" id="{159536A9-6898-0447-BE09-778E1D183DD2}"/>
              </a:ext>
            </a:extLst>
          </p:cNvPr>
          <p:cNvSpPr txBox="1"/>
          <p:nvPr/>
        </p:nvSpPr>
        <p:spPr>
          <a:xfrm>
            <a:off x="4912050" y="2822130"/>
            <a:ext cx="3209981" cy="2308324"/>
          </a:xfrm>
          <a:prstGeom prst="rect">
            <a:avLst/>
          </a:prstGeom>
          <a:noFill/>
        </p:spPr>
        <p:txBody>
          <a:bodyPr wrap="none" rtlCol="0">
            <a:spAutoFit/>
          </a:bodyPr>
          <a:lstStyle/>
          <a:p>
            <a:r>
              <a:rPr lang="en-US" sz="2400" i="1" dirty="0"/>
              <a:t>Species Loss</a:t>
            </a:r>
          </a:p>
          <a:p>
            <a:r>
              <a:rPr lang="en-US" sz="2400" i="1" dirty="0"/>
              <a:t>Less </a:t>
            </a:r>
            <a:r>
              <a:rPr lang="en-US" sz="2400" i="1" dirty="0" err="1"/>
              <a:t>Connectance</a:t>
            </a:r>
            <a:endParaRPr lang="en-US" sz="2400" i="1" dirty="0"/>
          </a:p>
          <a:p>
            <a:endParaRPr lang="en-US" sz="2400" i="1" dirty="0"/>
          </a:p>
          <a:p>
            <a:r>
              <a:rPr lang="en-US" sz="2400" i="1" dirty="0"/>
              <a:t>Longer Food Chains</a:t>
            </a:r>
          </a:p>
          <a:p>
            <a:r>
              <a:rPr lang="en-US" sz="2400" i="1" dirty="0"/>
              <a:t>Less Generalized species</a:t>
            </a:r>
          </a:p>
          <a:p>
            <a:endParaRPr lang="en-US" sz="2400" i="1" dirty="0"/>
          </a:p>
        </p:txBody>
      </p:sp>
      <p:sp>
        <p:nvSpPr>
          <p:cNvPr id="109" name="Right Arrow 108">
            <a:extLst>
              <a:ext uri="{FF2B5EF4-FFF2-40B4-BE49-F238E27FC236}">
                <a16:creationId xmlns:a16="http://schemas.microsoft.com/office/drawing/2014/main" id="{4679A6DE-55FC-614B-9765-61F464D1661C}"/>
              </a:ext>
            </a:extLst>
          </p:cNvPr>
          <p:cNvSpPr/>
          <p:nvPr/>
        </p:nvSpPr>
        <p:spPr>
          <a:xfrm>
            <a:off x="4348272" y="3648145"/>
            <a:ext cx="3980811" cy="361801"/>
          </a:xfrm>
          <a:prstGeom prst="rightArrow">
            <a:avLst/>
          </a:prstGeom>
          <a:solidFill>
            <a:srgbClr val="FF7E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C2E950E4-9422-8B44-923A-D8A52B3EFE1E}"/>
              </a:ext>
            </a:extLst>
          </p:cNvPr>
          <p:cNvGrpSpPr/>
          <p:nvPr/>
        </p:nvGrpSpPr>
        <p:grpSpPr>
          <a:xfrm>
            <a:off x="8880461" y="2626757"/>
            <a:ext cx="2514600" cy="2817552"/>
            <a:chOff x="1277471" y="2749270"/>
            <a:chExt cx="2514600" cy="2817552"/>
          </a:xfrm>
        </p:grpSpPr>
        <p:sp>
          <p:nvSpPr>
            <p:cNvPr id="83" name="Oval 4">
              <a:extLst>
                <a:ext uri="{FF2B5EF4-FFF2-40B4-BE49-F238E27FC236}">
                  <a16:creationId xmlns:a16="http://schemas.microsoft.com/office/drawing/2014/main" id="{9F1A30A8-2C41-3142-9E47-483086DB8819}"/>
                </a:ext>
              </a:extLst>
            </p:cNvPr>
            <p:cNvSpPr>
              <a:spLocks noChangeArrowheads="1"/>
            </p:cNvSpPr>
            <p:nvPr/>
          </p:nvSpPr>
          <p:spPr bwMode="auto">
            <a:xfrm>
              <a:off x="1277471" y="3971678"/>
              <a:ext cx="419325" cy="404520"/>
            </a:xfrm>
            <a:prstGeom prst="ellipse">
              <a:avLst/>
            </a:prstGeom>
            <a:solidFill>
              <a:srgbClr val="FF66FF"/>
            </a:solidFill>
            <a:ln w="9525">
              <a:solidFill>
                <a:schemeClr val="tx1"/>
              </a:solidFill>
              <a:round/>
              <a:headEnd/>
              <a:tailEnd/>
            </a:ln>
          </p:spPr>
          <p:txBody>
            <a:bodyPr wrap="none" anchor="ctr"/>
            <a:lstStyle/>
            <a:p>
              <a:endParaRPr lang="en-US"/>
            </a:p>
          </p:txBody>
        </p:sp>
        <p:sp>
          <p:nvSpPr>
            <p:cNvPr id="85" name="Oval 5">
              <a:extLst>
                <a:ext uri="{FF2B5EF4-FFF2-40B4-BE49-F238E27FC236}">
                  <a16:creationId xmlns:a16="http://schemas.microsoft.com/office/drawing/2014/main" id="{F3124EE0-033C-7F49-A9FA-F4883D42E8F2}"/>
                </a:ext>
              </a:extLst>
            </p:cNvPr>
            <p:cNvSpPr>
              <a:spLocks noChangeArrowheads="1"/>
            </p:cNvSpPr>
            <p:nvPr/>
          </p:nvSpPr>
          <p:spPr bwMode="auto">
            <a:xfrm>
              <a:off x="2329197" y="2749270"/>
              <a:ext cx="419331"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86" name="Oval 6">
              <a:extLst>
                <a:ext uri="{FF2B5EF4-FFF2-40B4-BE49-F238E27FC236}">
                  <a16:creationId xmlns:a16="http://schemas.microsoft.com/office/drawing/2014/main" id="{C08ADC16-C5DB-F54D-BB3B-B13FDA194289}"/>
                </a:ext>
              </a:extLst>
            </p:cNvPr>
            <p:cNvSpPr>
              <a:spLocks noChangeArrowheads="1"/>
            </p:cNvSpPr>
            <p:nvPr/>
          </p:nvSpPr>
          <p:spPr bwMode="auto">
            <a:xfrm>
              <a:off x="2329197" y="3971678"/>
              <a:ext cx="419331" cy="404520"/>
            </a:xfrm>
            <a:prstGeom prst="ellipse">
              <a:avLst/>
            </a:prstGeom>
            <a:solidFill>
              <a:srgbClr val="FF66FF"/>
            </a:solidFill>
            <a:ln w="9525">
              <a:solidFill>
                <a:schemeClr val="tx1"/>
              </a:solidFill>
              <a:round/>
              <a:headEnd/>
              <a:tailEnd/>
            </a:ln>
          </p:spPr>
          <p:txBody>
            <a:bodyPr wrap="none" anchor="ctr"/>
            <a:lstStyle/>
            <a:p>
              <a:endParaRPr lang="en-US"/>
            </a:p>
          </p:txBody>
        </p:sp>
        <p:sp>
          <p:nvSpPr>
            <p:cNvPr id="88" name="Oval 7">
              <a:extLst>
                <a:ext uri="{FF2B5EF4-FFF2-40B4-BE49-F238E27FC236}">
                  <a16:creationId xmlns:a16="http://schemas.microsoft.com/office/drawing/2014/main" id="{DDAF1054-8F6D-124E-9FCD-4B98F4F7E2A7}"/>
                </a:ext>
              </a:extLst>
            </p:cNvPr>
            <p:cNvSpPr>
              <a:spLocks noChangeArrowheads="1"/>
            </p:cNvSpPr>
            <p:nvPr/>
          </p:nvSpPr>
          <p:spPr bwMode="auto">
            <a:xfrm>
              <a:off x="2329197" y="5150473"/>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sp>
          <p:nvSpPr>
            <p:cNvPr id="89" name="Oval 8">
              <a:extLst>
                <a:ext uri="{FF2B5EF4-FFF2-40B4-BE49-F238E27FC236}">
                  <a16:creationId xmlns:a16="http://schemas.microsoft.com/office/drawing/2014/main" id="{F25E3EFE-1A72-C84F-86C1-B770E4E541BA}"/>
                </a:ext>
              </a:extLst>
            </p:cNvPr>
            <p:cNvSpPr>
              <a:spLocks noChangeArrowheads="1"/>
            </p:cNvSpPr>
            <p:nvPr/>
          </p:nvSpPr>
          <p:spPr bwMode="auto">
            <a:xfrm>
              <a:off x="3365385" y="2749270"/>
              <a:ext cx="426686"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91" name="Oval 9">
              <a:extLst>
                <a:ext uri="{FF2B5EF4-FFF2-40B4-BE49-F238E27FC236}">
                  <a16:creationId xmlns:a16="http://schemas.microsoft.com/office/drawing/2014/main" id="{34A46CAA-B467-6544-B687-D3544392B6B4}"/>
                </a:ext>
              </a:extLst>
            </p:cNvPr>
            <p:cNvSpPr>
              <a:spLocks noChangeArrowheads="1"/>
            </p:cNvSpPr>
            <p:nvPr/>
          </p:nvSpPr>
          <p:spPr bwMode="auto">
            <a:xfrm>
              <a:off x="3365385" y="3971678"/>
              <a:ext cx="426686" cy="404520"/>
            </a:xfrm>
            <a:prstGeom prst="ellipse">
              <a:avLst/>
            </a:prstGeom>
            <a:solidFill>
              <a:srgbClr val="FF66FF"/>
            </a:solidFill>
            <a:ln w="9525">
              <a:solidFill>
                <a:schemeClr val="tx1"/>
              </a:solidFill>
              <a:round/>
              <a:headEnd/>
              <a:tailEnd/>
            </a:ln>
          </p:spPr>
          <p:txBody>
            <a:bodyPr wrap="none" anchor="ctr"/>
            <a:lstStyle/>
            <a:p>
              <a:endParaRPr lang="en-US"/>
            </a:p>
          </p:txBody>
        </p:sp>
        <p:cxnSp>
          <p:nvCxnSpPr>
            <p:cNvPr id="94" name="AutoShape 11">
              <a:extLst>
                <a:ext uri="{FF2B5EF4-FFF2-40B4-BE49-F238E27FC236}">
                  <a16:creationId xmlns:a16="http://schemas.microsoft.com/office/drawing/2014/main" id="{DF11263C-7E79-7547-9CF2-C44E34BAC25F}"/>
                </a:ext>
              </a:extLst>
            </p:cNvPr>
            <p:cNvCxnSpPr>
              <a:cxnSpLocks noChangeShapeType="1"/>
              <a:stCxn id="83" idx="4"/>
              <a:endCxn id="88" idx="1"/>
            </p:cNvCxnSpPr>
            <p:nvPr/>
          </p:nvCxnSpPr>
          <p:spPr bwMode="auto">
            <a:xfrm rot="16200000" flipH="1">
              <a:off x="1521574" y="4341756"/>
              <a:ext cx="834593" cy="9034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95" name="AutoShape 12">
              <a:extLst>
                <a:ext uri="{FF2B5EF4-FFF2-40B4-BE49-F238E27FC236}">
                  <a16:creationId xmlns:a16="http://schemas.microsoft.com/office/drawing/2014/main" id="{3D8251CC-B0D9-084D-8F59-EFC5FD348F8A}"/>
                </a:ext>
              </a:extLst>
            </p:cNvPr>
            <p:cNvCxnSpPr>
              <a:cxnSpLocks noChangeShapeType="1"/>
              <a:stCxn id="85" idx="4"/>
              <a:endCxn id="86" idx="0"/>
            </p:cNvCxnSpPr>
            <p:nvPr/>
          </p:nvCxnSpPr>
          <p:spPr bwMode="auto">
            <a:xfrm rot="5400000">
              <a:off x="2129919" y="3562733"/>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97" name="AutoShape 13">
              <a:extLst>
                <a:ext uri="{FF2B5EF4-FFF2-40B4-BE49-F238E27FC236}">
                  <a16:creationId xmlns:a16="http://schemas.microsoft.com/office/drawing/2014/main" id="{92074A7A-A754-5B4E-8C74-F50EB45BBD08}"/>
                </a:ext>
              </a:extLst>
            </p:cNvPr>
            <p:cNvCxnSpPr>
              <a:cxnSpLocks noChangeShapeType="1"/>
              <a:stCxn id="86" idx="4"/>
              <a:endCxn id="88" idx="0"/>
            </p:cNvCxnSpPr>
            <p:nvPr/>
          </p:nvCxnSpPr>
          <p:spPr bwMode="auto">
            <a:xfrm rot="5400000">
              <a:off x="2151726" y="4763334"/>
              <a:ext cx="774275"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00" name="AutoShape 15">
              <a:extLst>
                <a:ext uri="{FF2B5EF4-FFF2-40B4-BE49-F238E27FC236}">
                  <a16:creationId xmlns:a16="http://schemas.microsoft.com/office/drawing/2014/main" id="{17D96C36-2A4C-A542-B3F2-A8D160EDC927}"/>
                </a:ext>
              </a:extLst>
            </p:cNvPr>
            <p:cNvCxnSpPr>
              <a:cxnSpLocks noChangeShapeType="1"/>
              <a:stCxn id="89" idx="4"/>
              <a:endCxn id="91" idx="0"/>
            </p:cNvCxnSpPr>
            <p:nvPr/>
          </p:nvCxnSpPr>
          <p:spPr bwMode="auto">
            <a:xfrm rot="5400000">
              <a:off x="3169784" y="3562733"/>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
          <p:nvSpPr>
            <p:cNvPr id="101" name="Oval 7">
              <a:extLst>
                <a:ext uri="{FF2B5EF4-FFF2-40B4-BE49-F238E27FC236}">
                  <a16:creationId xmlns:a16="http://schemas.microsoft.com/office/drawing/2014/main" id="{C76A3C62-9299-1245-AAAC-3FA213A1F0B5}"/>
                </a:ext>
              </a:extLst>
            </p:cNvPr>
            <p:cNvSpPr>
              <a:spLocks noChangeArrowheads="1"/>
            </p:cNvSpPr>
            <p:nvPr/>
          </p:nvSpPr>
          <p:spPr bwMode="auto">
            <a:xfrm>
              <a:off x="3365385" y="5154949"/>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cxnSp>
          <p:nvCxnSpPr>
            <p:cNvPr id="104" name="AutoShape 12">
              <a:extLst>
                <a:ext uri="{FF2B5EF4-FFF2-40B4-BE49-F238E27FC236}">
                  <a16:creationId xmlns:a16="http://schemas.microsoft.com/office/drawing/2014/main" id="{6DAE1377-9B9A-A040-9702-3B10CD51785A}"/>
                </a:ext>
              </a:extLst>
            </p:cNvPr>
            <p:cNvCxnSpPr>
              <a:cxnSpLocks noChangeShapeType="1"/>
              <a:stCxn id="85" idx="4"/>
              <a:endCxn id="83" idx="7"/>
            </p:cNvCxnSpPr>
            <p:nvPr/>
          </p:nvCxnSpPr>
          <p:spPr bwMode="auto">
            <a:xfrm flipH="1">
              <a:off x="1635387" y="3153790"/>
              <a:ext cx="903476" cy="877129"/>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08" name="AutoShape 14">
              <a:extLst>
                <a:ext uri="{FF2B5EF4-FFF2-40B4-BE49-F238E27FC236}">
                  <a16:creationId xmlns:a16="http://schemas.microsoft.com/office/drawing/2014/main" id="{376CDB8A-B40D-9848-AA99-F37E26C0CB8E}"/>
                </a:ext>
              </a:extLst>
            </p:cNvPr>
            <p:cNvCxnSpPr>
              <a:cxnSpLocks noChangeShapeType="1"/>
              <a:stCxn id="91" idx="4"/>
              <a:endCxn id="101" idx="0"/>
            </p:cNvCxnSpPr>
            <p:nvPr/>
          </p:nvCxnSpPr>
          <p:spPr bwMode="auto">
            <a:xfrm flipH="1">
              <a:off x="3575051" y="4376198"/>
              <a:ext cx="3677" cy="778751"/>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grpSp>
    </p:spTree>
    <p:extLst>
      <p:ext uri="{BB962C8B-B14F-4D97-AF65-F5344CB8AC3E}">
        <p14:creationId xmlns:p14="http://schemas.microsoft.com/office/powerpoint/2010/main" val="399244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0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F386-356D-8E4E-B370-94B584636445}"/>
              </a:ext>
            </a:extLst>
          </p:cNvPr>
          <p:cNvSpPr>
            <a:spLocks noGrp="1"/>
          </p:cNvSpPr>
          <p:nvPr>
            <p:ph type="title"/>
          </p:nvPr>
        </p:nvSpPr>
        <p:spPr/>
        <p:txBody>
          <a:bodyPr>
            <a:normAutofit/>
          </a:bodyPr>
          <a:lstStyle/>
          <a:p>
            <a:r>
              <a:rPr lang="en-US" dirty="0"/>
              <a:t>A Warming Gulf of Maine Could Lead to Simpler Less Resilient Food Webs</a:t>
            </a:r>
          </a:p>
        </p:txBody>
      </p:sp>
      <p:sp>
        <p:nvSpPr>
          <p:cNvPr id="3" name="Content Placeholder 2">
            <a:extLst>
              <a:ext uri="{FF2B5EF4-FFF2-40B4-BE49-F238E27FC236}">
                <a16:creationId xmlns:a16="http://schemas.microsoft.com/office/drawing/2014/main" id="{D3508E4D-111F-A64C-8474-53B4D0A88D2D}"/>
              </a:ext>
            </a:extLst>
          </p:cNvPr>
          <p:cNvSpPr>
            <a:spLocks noGrp="1"/>
          </p:cNvSpPr>
          <p:nvPr>
            <p:ph idx="1"/>
          </p:nvPr>
        </p:nvSpPr>
        <p:spPr>
          <a:xfrm>
            <a:off x="363072" y="1825625"/>
            <a:ext cx="7315200" cy="4817222"/>
          </a:xfrm>
        </p:spPr>
        <p:txBody>
          <a:bodyPr>
            <a:normAutofit lnSpcReduction="10000"/>
          </a:bodyPr>
          <a:lstStyle/>
          <a:p>
            <a:r>
              <a:rPr lang="en-US" dirty="0"/>
              <a:t>Warming waters directly affect food web structure within sites over time</a:t>
            </a:r>
          </a:p>
          <a:p>
            <a:endParaRPr lang="en-US" dirty="0"/>
          </a:p>
          <a:p>
            <a:r>
              <a:rPr lang="en-US" dirty="0"/>
              <a:t>Webs lose species and become more linearized</a:t>
            </a:r>
          </a:p>
          <a:p>
            <a:endParaRPr lang="en-US" dirty="0"/>
          </a:p>
          <a:p>
            <a:r>
              <a:rPr lang="en-US" dirty="0"/>
              <a:t>This could lead to future instability and lack of resilience to other environmental disturbances</a:t>
            </a:r>
          </a:p>
          <a:p>
            <a:endParaRPr lang="en-US" dirty="0"/>
          </a:p>
          <a:p>
            <a:r>
              <a:rPr lang="en-US" dirty="0"/>
              <a:t>BUT – we did not see any range expansions/species turnover in the time-span of this study in *our* observations</a:t>
            </a:r>
          </a:p>
        </p:txBody>
      </p:sp>
      <p:pic>
        <p:nvPicPr>
          <p:cNvPr id="5" name="Picture 4" descr="Chart&#10;&#10;Description automatically generated">
            <a:extLst>
              <a:ext uri="{FF2B5EF4-FFF2-40B4-BE49-F238E27FC236}">
                <a16:creationId xmlns:a16="http://schemas.microsoft.com/office/drawing/2014/main" id="{FAD985CB-E86D-2A4C-8E8E-540EE5DB1811}"/>
              </a:ext>
            </a:extLst>
          </p:cNvPr>
          <p:cNvPicPr>
            <a:picLocks noChangeAspect="1"/>
          </p:cNvPicPr>
          <p:nvPr/>
        </p:nvPicPr>
        <p:blipFill>
          <a:blip r:embed="rId2"/>
          <a:stretch>
            <a:fillRect/>
          </a:stretch>
        </p:blipFill>
        <p:spPr>
          <a:xfrm>
            <a:off x="7515168" y="2326341"/>
            <a:ext cx="4676832" cy="3267635"/>
          </a:xfrm>
          <a:prstGeom prst="rect">
            <a:avLst/>
          </a:prstGeom>
        </p:spPr>
      </p:pic>
      <p:sp>
        <p:nvSpPr>
          <p:cNvPr id="6" name="TextBox 5">
            <a:extLst>
              <a:ext uri="{FF2B5EF4-FFF2-40B4-BE49-F238E27FC236}">
                <a16:creationId xmlns:a16="http://schemas.microsoft.com/office/drawing/2014/main" id="{D6231ADE-C925-D848-8742-446222CB36DE}"/>
              </a:ext>
            </a:extLst>
          </p:cNvPr>
          <p:cNvSpPr txBox="1"/>
          <p:nvPr/>
        </p:nvSpPr>
        <p:spPr>
          <a:xfrm>
            <a:off x="9670132" y="5564413"/>
            <a:ext cx="2158796" cy="369332"/>
          </a:xfrm>
          <a:prstGeom prst="rect">
            <a:avLst/>
          </a:prstGeom>
          <a:noFill/>
        </p:spPr>
        <p:txBody>
          <a:bodyPr wrap="none" rtlCol="0">
            <a:spAutoFit/>
          </a:bodyPr>
          <a:lstStyle/>
          <a:p>
            <a:r>
              <a:rPr lang="en-US" dirty="0"/>
              <a:t>Northeast Appledore</a:t>
            </a:r>
          </a:p>
        </p:txBody>
      </p:sp>
    </p:spTree>
    <p:extLst>
      <p:ext uri="{BB962C8B-B14F-4D97-AF65-F5344CB8AC3E}">
        <p14:creationId xmlns:p14="http://schemas.microsoft.com/office/powerpoint/2010/main" val="199257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1DE2-D9B1-5644-AF8E-CFBEC57390AB}"/>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DB2A86C0-9990-ED49-91EB-9CB871DB89A6}"/>
              </a:ext>
            </a:extLst>
          </p:cNvPr>
          <p:cNvSpPr>
            <a:spLocks noGrp="1"/>
          </p:cNvSpPr>
          <p:nvPr>
            <p:ph idx="1"/>
          </p:nvPr>
        </p:nvSpPr>
        <p:spPr>
          <a:xfrm>
            <a:off x="838200" y="1610006"/>
            <a:ext cx="10515600" cy="3662639"/>
          </a:xfrm>
        </p:spPr>
        <p:txBody>
          <a:bodyPr>
            <a:normAutofit fontScale="92500" lnSpcReduction="10000"/>
          </a:bodyPr>
          <a:lstStyle/>
          <a:p>
            <a:r>
              <a:rPr lang="en-US" b="1" dirty="0"/>
              <a:t>Food Web Champions:</a:t>
            </a:r>
            <a:r>
              <a:rPr lang="en-US" dirty="0"/>
              <a:t> Caitlin DiCara, Nicole Greg, Jillian </a:t>
            </a:r>
            <a:r>
              <a:rPr lang="en-US" dirty="0" err="1"/>
              <a:t>Dunic</a:t>
            </a:r>
            <a:r>
              <a:rPr lang="en-US" dirty="0"/>
              <a:t>, </a:t>
            </a:r>
            <a:r>
              <a:rPr lang="en-US" dirty="0" err="1"/>
              <a:t>Breckie</a:t>
            </a:r>
            <a:r>
              <a:rPr lang="en-US" dirty="0"/>
              <a:t> McCollum</a:t>
            </a:r>
          </a:p>
          <a:p>
            <a:endParaRPr lang="en-US" dirty="0"/>
          </a:p>
          <a:p>
            <a:r>
              <a:rPr lang="en-US" b="1" dirty="0"/>
              <a:t>CIEE/LDP Group Members: </a:t>
            </a:r>
            <a:r>
              <a:rPr lang="en-US" dirty="0"/>
              <a:t>Julien Beaulieu, Andrea Brown, Amelia </a:t>
            </a:r>
            <a:r>
              <a:rPr lang="en-US" dirty="0" err="1"/>
              <a:t>Hesketh</a:t>
            </a:r>
            <a:r>
              <a:rPr lang="en-US" dirty="0"/>
              <a:t>, Nicole Knight, Jake Lawlor, Jenny Muñoz Zapata, Tianna Peller, Alexis Pereira, Kate Sheridan, Laura Super, Ellen Bledsoe, Joey </a:t>
            </a:r>
            <a:r>
              <a:rPr lang="en-US" dirty="0" err="1"/>
              <a:t>Burant</a:t>
            </a:r>
            <a:endParaRPr lang="en-US" dirty="0"/>
          </a:p>
          <a:p>
            <a:endParaRPr lang="en-US" b="1" dirty="0"/>
          </a:p>
          <a:p>
            <a:r>
              <a:rPr lang="en-US" b="1" dirty="0"/>
              <a:t>KEEN ONE: </a:t>
            </a:r>
            <a:r>
              <a:rPr lang="en-US" dirty="0"/>
              <a:t>Jennifer Dijkstra, Jon Grabowski, Doug Rasher, Austin Humphries, Melissa </a:t>
            </a:r>
            <a:r>
              <a:rPr lang="en-US" dirty="0" err="1"/>
              <a:t>MacMahan</a:t>
            </a:r>
            <a:r>
              <a:rPr lang="en-US" dirty="0"/>
              <a:t>, Caitlin Cleaver, and So Many Divers…</a:t>
            </a:r>
            <a:r>
              <a:rPr lang="en-US" b="1" dirty="0"/>
              <a:t> </a:t>
            </a:r>
          </a:p>
          <a:p>
            <a:endParaRPr lang="en-US" dirty="0"/>
          </a:p>
        </p:txBody>
      </p:sp>
      <p:pic>
        <p:nvPicPr>
          <p:cNvPr id="4" name="Picture 6" descr="umb1.jpg">
            <a:extLst>
              <a:ext uri="{FF2B5EF4-FFF2-40B4-BE49-F238E27FC236}">
                <a16:creationId xmlns:a16="http://schemas.microsoft.com/office/drawing/2014/main" id="{A177A0C2-DEB3-F449-AE82-3717700EF4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52" y="5489575"/>
            <a:ext cx="1177925"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NoOyD5ud_400x400.jpg">
            <a:extLst>
              <a:ext uri="{FF2B5EF4-FFF2-40B4-BE49-F238E27FC236}">
                <a16:creationId xmlns:a16="http://schemas.microsoft.com/office/drawing/2014/main" id="{4DB0F113-212D-EB4D-A249-25CC9701A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198" y="5359007"/>
            <a:ext cx="1444039" cy="1444039"/>
          </a:xfrm>
          <a:prstGeom prst="rect">
            <a:avLst/>
          </a:prstGeom>
        </p:spPr>
      </p:pic>
      <p:pic>
        <p:nvPicPr>
          <p:cNvPr id="6" name="Picture 5" descr="o8epkxh6daf9g51byrnf_400x400.jpg">
            <a:extLst>
              <a:ext uri="{FF2B5EF4-FFF2-40B4-BE49-F238E27FC236}">
                <a16:creationId xmlns:a16="http://schemas.microsoft.com/office/drawing/2014/main" id="{24C9817D-AFAB-734D-A901-847E8AC66289}"/>
              </a:ext>
            </a:extLst>
          </p:cNvPr>
          <p:cNvPicPr>
            <a:picLocks noChangeAspect="1"/>
          </p:cNvPicPr>
          <p:nvPr/>
        </p:nvPicPr>
        <p:blipFill rotWithShape="1">
          <a:blip r:embed="rId4">
            <a:extLst>
              <a:ext uri="{28A0092B-C50C-407E-A947-70E740481C1C}">
                <a14:useLocalDpi xmlns:a14="http://schemas.microsoft.com/office/drawing/2010/main" val="0"/>
              </a:ext>
            </a:extLst>
          </a:blip>
          <a:srcRect t="13266"/>
          <a:stretch/>
        </p:blipFill>
        <p:spPr>
          <a:xfrm>
            <a:off x="3706905" y="5488264"/>
            <a:ext cx="1498241" cy="1299483"/>
          </a:xfrm>
          <a:prstGeom prst="rect">
            <a:avLst/>
          </a:prstGeom>
        </p:spPr>
      </p:pic>
      <p:pic>
        <p:nvPicPr>
          <p:cNvPr id="8" name="Picture 7" descr="Text&#10;&#10;Description automatically generated">
            <a:extLst>
              <a:ext uri="{FF2B5EF4-FFF2-40B4-BE49-F238E27FC236}">
                <a16:creationId xmlns:a16="http://schemas.microsoft.com/office/drawing/2014/main" id="{7C324B44-4E17-1B4B-A8EE-D9D6CD12505C}"/>
              </a:ext>
            </a:extLst>
          </p:cNvPr>
          <p:cNvPicPr>
            <a:picLocks noChangeAspect="1"/>
          </p:cNvPicPr>
          <p:nvPr/>
        </p:nvPicPr>
        <p:blipFill rotWithShape="1">
          <a:blip r:embed="rId5"/>
          <a:srcRect r="79837"/>
          <a:stretch/>
        </p:blipFill>
        <p:spPr>
          <a:xfrm>
            <a:off x="5723468" y="5272645"/>
            <a:ext cx="1536192" cy="1530401"/>
          </a:xfrm>
          <a:prstGeom prst="rect">
            <a:avLst/>
          </a:prstGeom>
        </p:spPr>
      </p:pic>
    </p:spTree>
    <p:extLst>
      <p:ext uri="{BB962C8B-B14F-4D97-AF65-F5344CB8AC3E}">
        <p14:creationId xmlns:p14="http://schemas.microsoft.com/office/powerpoint/2010/main" val="1439226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6221-EAC6-1841-A6B6-09E6A8039088}"/>
              </a:ext>
            </a:extLst>
          </p:cNvPr>
          <p:cNvSpPr>
            <a:spLocks noGrp="1"/>
          </p:cNvSpPr>
          <p:nvPr>
            <p:ph type="title"/>
          </p:nvPr>
        </p:nvSpPr>
        <p:spPr>
          <a:xfrm>
            <a:off x="838200" y="279400"/>
            <a:ext cx="10515600" cy="1325563"/>
          </a:xfrm>
        </p:spPr>
        <p:txBody>
          <a:bodyPr/>
          <a:lstStyle/>
          <a:p>
            <a:r>
              <a:rPr lang="en-US" dirty="0"/>
              <a:t>A Trend in Water Temp Over Time</a:t>
            </a:r>
          </a:p>
        </p:txBody>
      </p:sp>
      <p:pic>
        <p:nvPicPr>
          <p:cNvPr id="5" name="Picture 4" descr="A picture containing map&#10;&#10;Description automatically generated">
            <a:extLst>
              <a:ext uri="{FF2B5EF4-FFF2-40B4-BE49-F238E27FC236}">
                <a16:creationId xmlns:a16="http://schemas.microsoft.com/office/drawing/2014/main" id="{F47EB5E3-374E-C84B-82AD-0293887766D1}"/>
              </a:ext>
            </a:extLst>
          </p:cNvPr>
          <p:cNvPicPr>
            <a:picLocks noChangeAspect="1"/>
          </p:cNvPicPr>
          <p:nvPr/>
        </p:nvPicPr>
        <p:blipFill>
          <a:blip r:embed="rId2"/>
          <a:stretch>
            <a:fillRect/>
          </a:stretch>
        </p:blipFill>
        <p:spPr>
          <a:xfrm>
            <a:off x="2443162" y="1425415"/>
            <a:ext cx="7773743" cy="5432585"/>
          </a:xfrm>
          <a:prstGeom prst="rect">
            <a:avLst/>
          </a:prstGeom>
        </p:spPr>
      </p:pic>
      <p:sp>
        <p:nvSpPr>
          <p:cNvPr id="6" name="TextBox 5">
            <a:extLst>
              <a:ext uri="{FF2B5EF4-FFF2-40B4-BE49-F238E27FC236}">
                <a16:creationId xmlns:a16="http://schemas.microsoft.com/office/drawing/2014/main" id="{4937829F-E6C2-4D49-8616-4F90A4D2036E}"/>
              </a:ext>
            </a:extLst>
          </p:cNvPr>
          <p:cNvSpPr txBox="1"/>
          <p:nvPr/>
        </p:nvSpPr>
        <p:spPr>
          <a:xfrm>
            <a:off x="10686469" y="6488668"/>
            <a:ext cx="1334661" cy="369332"/>
          </a:xfrm>
          <a:prstGeom prst="rect">
            <a:avLst/>
          </a:prstGeom>
          <a:noFill/>
        </p:spPr>
        <p:txBody>
          <a:bodyPr wrap="none" rtlCol="0">
            <a:spAutoFit/>
          </a:bodyPr>
          <a:lstStyle/>
          <a:p>
            <a:r>
              <a:rPr lang="en-US" dirty="0"/>
              <a:t>NOAA OISST</a:t>
            </a:r>
          </a:p>
        </p:txBody>
      </p:sp>
    </p:spTree>
    <p:extLst>
      <p:ext uri="{BB962C8B-B14F-4D97-AF65-F5344CB8AC3E}">
        <p14:creationId xmlns:p14="http://schemas.microsoft.com/office/powerpoint/2010/main" val="16205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7C46-ABE5-9A4C-BA6A-A83E72DE604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3400" kern="1200" dirty="0">
                <a:solidFill>
                  <a:schemeClr val="tx1"/>
                </a:solidFill>
                <a:latin typeface="+mj-lt"/>
                <a:ea typeface="+mj-ea"/>
                <a:cs typeface="+mj-cs"/>
              </a:rPr>
              <a:t>But Let’s Take a Step Back and Consider Whole Food Webs</a:t>
            </a:r>
          </a:p>
        </p:txBody>
      </p:sp>
      <p:sp>
        <p:nvSpPr>
          <p:cNvPr id="7" name="TextBox 6">
            <a:extLst>
              <a:ext uri="{FF2B5EF4-FFF2-40B4-BE49-F238E27FC236}">
                <a16:creationId xmlns:a16="http://schemas.microsoft.com/office/drawing/2014/main" id="{C7DF06C7-007E-7845-8C15-29D511B4CFD0}"/>
              </a:ext>
            </a:extLst>
          </p:cNvPr>
          <p:cNvSpPr txBox="1"/>
          <p:nvPr/>
        </p:nvSpPr>
        <p:spPr>
          <a:xfrm>
            <a:off x="7508623" y="1625599"/>
            <a:ext cx="4605866"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Food web generated from ~1600 papers searched for 211 species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4,946 interactions identified between these and other species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21,958 interactions involving these species in the Global Biotic Interactions Database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Shown here is the 571 unique interactions between 97 species we can get reliable feeding relationships for</a:t>
            </a:r>
          </a:p>
        </p:txBody>
      </p:sp>
      <p:sp>
        <p:nvSpPr>
          <p:cNvPr id="9" name="TextBox 8">
            <a:extLst>
              <a:ext uri="{FF2B5EF4-FFF2-40B4-BE49-F238E27FC236}">
                <a16:creationId xmlns:a16="http://schemas.microsoft.com/office/drawing/2014/main" id="{7EE55BA3-B9F4-0040-8DD4-6F22E803942B}"/>
              </a:ext>
            </a:extLst>
          </p:cNvPr>
          <p:cNvSpPr txBox="1"/>
          <p:nvPr/>
        </p:nvSpPr>
        <p:spPr>
          <a:xfrm>
            <a:off x="4164581" y="6488668"/>
            <a:ext cx="8137484" cy="369332"/>
          </a:xfrm>
          <a:prstGeom prst="rect">
            <a:avLst/>
          </a:prstGeom>
          <a:noFill/>
        </p:spPr>
        <p:txBody>
          <a:bodyPr wrap="none" rtlCol="0">
            <a:spAutoFit/>
          </a:bodyPr>
          <a:lstStyle/>
          <a:p>
            <a:r>
              <a:rPr lang="en-US" dirty="0"/>
              <a:t>Effort from Caitlin DiCara, Nicole Gregg, Jillian </a:t>
            </a:r>
            <a:r>
              <a:rPr lang="en-US" dirty="0" err="1"/>
              <a:t>Dunic</a:t>
            </a:r>
            <a:r>
              <a:rPr lang="en-US" dirty="0"/>
              <a:t>, and the CIEE Living Data Project </a:t>
            </a:r>
          </a:p>
        </p:txBody>
      </p:sp>
      <p:pic>
        <p:nvPicPr>
          <p:cNvPr id="10" name="Picture 9">
            <a:extLst>
              <a:ext uri="{FF2B5EF4-FFF2-40B4-BE49-F238E27FC236}">
                <a16:creationId xmlns:a16="http://schemas.microsoft.com/office/drawing/2014/main" id="{945A01E2-78A1-804D-B203-9F6E4D4C6DB4}"/>
              </a:ext>
            </a:extLst>
          </p:cNvPr>
          <p:cNvPicPr>
            <a:picLocks noChangeAspect="1"/>
          </p:cNvPicPr>
          <p:nvPr/>
        </p:nvPicPr>
        <p:blipFill>
          <a:blip r:embed="rId2"/>
          <a:stretch>
            <a:fillRect/>
          </a:stretch>
        </p:blipFill>
        <p:spPr>
          <a:xfrm>
            <a:off x="838199" y="1444716"/>
            <a:ext cx="6541897" cy="4582088"/>
          </a:xfrm>
          <a:prstGeom prst="rect">
            <a:avLst/>
          </a:prstGeom>
        </p:spPr>
      </p:pic>
    </p:spTree>
    <p:extLst>
      <p:ext uri="{BB962C8B-B14F-4D97-AF65-F5344CB8AC3E}">
        <p14:creationId xmlns:p14="http://schemas.microsoft.com/office/powerpoint/2010/main" val="3389262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D387-85D4-C941-92A6-31E62F807F5E}"/>
              </a:ext>
            </a:extLst>
          </p:cNvPr>
          <p:cNvSpPr>
            <a:spLocks noGrp="1"/>
          </p:cNvSpPr>
          <p:nvPr>
            <p:ph type="title"/>
          </p:nvPr>
        </p:nvSpPr>
        <p:spPr/>
        <p:txBody>
          <a:bodyPr/>
          <a:lstStyle/>
          <a:p>
            <a:r>
              <a:rPr lang="en-US" dirty="0"/>
              <a:t>We Know Network Structure can Attenuate or Mask Phenomena like Trophic Cascades</a:t>
            </a:r>
          </a:p>
        </p:txBody>
      </p:sp>
      <p:grpSp>
        <p:nvGrpSpPr>
          <p:cNvPr id="4" name="Group 1026">
            <a:extLst>
              <a:ext uri="{FF2B5EF4-FFF2-40B4-BE49-F238E27FC236}">
                <a16:creationId xmlns:a16="http://schemas.microsoft.com/office/drawing/2014/main" id="{EAEE8EB3-23B9-2F4C-B392-BD6BD035D967}"/>
              </a:ext>
            </a:extLst>
          </p:cNvPr>
          <p:cNvGrpSpPr>
            <a:grpSpLocks/>
          </p:cNvGrpSpPr>
          <p:nvPr/>
        </p:nvGrpSpPr>
        <p:grpSpPr bwMode="auto">
          <a:xfrm>
            <a:off x="339724" y="2425199"/>
            <a:ext cx="5146675" cy="3087687"/>
            <a:chOff x="11" y="33"/>
            <a:chExt cx="3242" cy="1945"/>
          </a:xfrm>
        </p:grpSpPr>
        <p:sp>
          <p:nvSpPr>
            <p:cNvPr id="5" name="Rectangle 1027">
              <a:extLst>
                <a:ext uri="{FF2B5EF4-FFF2-40B4-BE49-F238E27FC236}">
                  <a16:creationId xmlns:a16="http://schemas.microsoft.com/office/drawing/2014/main" id="{2934426B-A065-0C48-A722-72A4FF38A2BF}"/>
                </a:ext>
              </a:extLst>
            </p:cNvPr>
            <p:cNvSpPr>
              <a:spLocks noChangeArrowheads="1"/>
            </p:cNvSpPr>
            <p:nvPr/>
          </p:nvSpPr>
          <p:spPr bwMode="auto">
            <a:xfrm>
              <a:off x="11" y="33"/>
              <a:ext cx="3242" cy="194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Rectangle 1028">
              <a:extLst>
                <a:ext uri="{FF2B5EF4-FFF2-40B4-BE49-F238E27FC236}">
                  <a16:creationId xmlns:a16="http://schemas.microsoft.com/office/drawing/2014/main" id="{8B85EAA4-54BE-974D-9E2A-CF5BFFEB35BE}"/>
                </a:ext>
              </a:extLst>
            </p:cNvPr>
            <p:cNvSpPr>
              <a:spLocks noChangeArrowheads="1"/>
            </p:cNvSpPr>
            <p:nvPr/>
          </p:nvSpPr>
          <p:spPr bwMode="auto">
            <a:xfrm>
              <a:off x="1820" y="340"/>
              <a:ext cx="648" cy="1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Otter</a:t>
              </a:r>
            </a:p>
          </p:txBody>
        </p:sp>
        <p:sp>
          <p:nvSpPr>
            <p:cNvPr id="7" name="Rectangle 1029">
              <a:extLst>
                <a:ext uri="{FF2B5EF4-FFF2-40B4-BE49-F238E27FC236}">
                  <a16:creationId xmlns:a16="http://schemas.microsoft.com/office/drawing/2014/main" id="{CE02B79E-F1F4-0849-8389-07FA915CAE87}"/>
                </a:ext>
              </a:extLst>
            </p:cNvPr>
            <p:cNvSpPr>
              <a:spLocks noChangeArrowheads="1"/>
            </p:cNvSpPr>
            <p:nvPr/>
          </p:nvSpPr>
          <p:spPr bwMode="auto">
            <a:xfrm>
              <a:off x="1820" y="1261"/>
              <a:ext cx="648" cy="1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Urchin</a:t>
              </a:r>
            </a:p>
          </p:txBody>
        </p:sp>
        <p:sp>
          <p:nvSpPr>
            <p:cNvPr id="8" name="Rectangle 1030">
              <a:extLst>
                <a:ext uri="{FF2B5EF4-FFF2-40B4-BE49-F238E27FC236}">
                  <a16:creationId xmlns:a16="http://schemas.microsoft.com/office/drawing/2014/main" id="{5124C7AB-7284-3F4E-A4DA-A604980D1D20}"/>
                </a:ext>
              </a:extLst>
            </p:cNvPr>
            <p:cNvSpPr>
              <a:spLocks noChangeArrowheads="1"/>
            </p:cNvSpPr>
            <p:nvPr/>
          </p:nvSpPr>
          <p:spPr bwMode="auto">
            <a:xfrm>
              <a:off x="2036" y="1728"/>
              <a:ext cx="648" cy="1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Kelp</a:t>
              </a:r>
            </a:p>
          </p:txBody>
        </p:sp>
        <p:cxnSp>
          <p:nvCxnSpPr>
            <p:cNvPr id="9" name="AutoShape 1031">
              <a:extLst>
                <a:ext uri="{FF2B5EF4-FFF2-40B4-BE49-F238E27FC236}">
                  <a16:creationId xmlns:a16="http://schemas.microsoft.com/office/drawing/2014/main" id="{9C84F21A-BEEA-5442-B035-C2DBDEDC63B3}"/>
                </a:ext>
              </a:extLst>
            </p:cNvPr>
            <p:cNvCxnSpPr>
              <a:cxnSpLocks noChangeShapeType="1"/>
              <a:stCxn id="6" idx="2"/>
              <a:endCxn id="7" idx="0"/>
            </p:cNvCxnSpPr>
            <p:nvPr/>
          </p:nvCxnSpPr>
          <p:spPr bwMode="auto">
            <a:xfrm>
              <a:off x="2144" y="477"/>
              <a:ext cx="0" cy="784"/>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32">
              <a:extLst>
                <a:ext uri="{FF2B5EF4-FFF2-40B4-BE49-F238E27FC236}">
                  <a16:creationId xmlns:a16="http://schemas.microsoft.com/office/drawing/2014/main" id="{ACE0A6F4-1474-8F4E-AFE2-AC5F751DA575}"/>
                </a:ext>
              </a:extLst>
            </p:cNvPr>
            <p:cNvCxnSpPr>
              <a:cxnSpLocks noChangeShapeType="1"/>
              <a:stCxn id="7" idx="2"/>
              <a:endCxn id="8" idx="0"/>
            </p:cNvCxnSpPr>
            <p:nvPr/>
          </p:nvCxnSpPr>
          <p:spPr bwMode="auto">
            <a:xfrm>
              <a:off x="2144" y="1398"/>
              <a:ext cx="216" cy="330"/>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033">
              <a:extLst>
                <a:ext uri="{FF2B5EF4-FFF2-40B4-BE49-F238E27FC236}">
                  <a16:creationId xmlns:a16="http://schemas.microsoft.com/office/drawing/2014/main" id="{8FDE7683-25E3-6946-96A0-A3F603666CC5}"/>
                </a:ext>
              </a:extLst>
            </p:cNvPr>
            <p:cNvSpPr>
              <a:spLocks noChangeArrowheads="1"/>
            </p:cNvSpPr>
            <p:nvPr/>
          </p:nvSpPr>
          <p:spPr bwMode="auto">
            <a:xfrm>
              <a:off x="898" y="886"/>
              <a:ext cx="649" cy="1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Sea Stars</a:t>
              </a:r>
            </a:p>
          </p:txBody>
        </p:sp>
        <p:sp>
          <p:nvSpPr>
            <p:cNvPr id="12" name="Rectangle 1034">
              <a:extLst>
                <a:ext uri="{FF2B5EF4-FFF2-40B4-BE49-F238E27FC236}">
                  <a16:creationId xmlns:a16="http://schemas.microsoft.com/office/drawing/2014/main" id="{E6A7506D-D248-A344-8FDD-D3A2462E0C7E}"/>
                </a:ext>
              </a:extLst>
            </p:cNvPr>
            <p:cNvSpPr>
              <a:spLocks noChangeArrowheads="1"/>
            </p:cNvSpPr>
            <p:nvPr/>
          </p:nvSpPr>
          <p:spPr bwMode="auto">
            <a:xfrm>
              <a:off x="898" y="511"/>
              <a:ext cx="649" cy="1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King Crabs</a:t>
              </a:r>
            </a:p>
          </p:txBody>
        </p:sp>
        <p:cxnSp>
          <p:nvCxnSpPr>
            <p:cNvPr id="13" name="AutoShape 1035">
              <a:extLst>
                <a:ext uri="{FF2B5EF4-FFF2-40B4-BE49-F238E27FC236}">
                  <a16:creationId xmlns:a16="http://schemas.microsoft.com/office/drawing/2014/main" id="{F3799FA0-4476-3A4B-963C-6E0A4D1092A5}"/>
                </a:ext>
              </a:extLst>
            </p:cNvPr>
            <p:cNvCxnSpPr>
              <a:cxnSpLocks noChangeShapeType="1"/>
              <a:stCxn id="12" idx="2"/>
              <a:endCxn id="11" idx="0"/>
            </p:cNvCxnSpPr>
            <p:nvPr/>
          </p:nvCxnSpPr>
          <p:spPr bwMode="auto">
            <a:xfrm>
              <a:off x="1222" y="647"/>
              <a:ext cx="0" cy="239"/>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036">
              <a:extLst>
                <a:ext uri="{FF2B5EF4-FFF2-40B4-BE49-F238E27FC236}">
                  <a16:creationId xmlns:a16="http://schemas.microsoft.com/office/drawing/2014/main" id="{7495B510-5F14-154F-AE75-BABE249EFF27}"/>
                </a:ext>
              </a:extLst>
            </p:cNvPr>
            <p:cNvCxnSpPr>
              <a:cxnSpLocks noChangeShapeType="1"/>
              <a:stCxn id="11" idx="3"/>
              <a:endCxn id="7" idx="1"/>
            </p:cNvCxnSpPr>
            <p:nvPr/>
          </p:nvCxnSpPr>
          <p:spPr bwMode="auto">
            <a:xfrm>
              <a:off x="1547" y="954"/>
              <a:ext cx="273" cy="376"/>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037">
              <a:extLst>
                <a:ext uri="{FF2B5EF4-FFF2-40B4-BE49-F238E27FC236}">
                  <a16:creationId xmlns:a16="http://schemas.microsoft.com/office/drawing/2014/main" id="{4A61A453-545F-DC4C-87A1-C474209C49DF}"/>
                </a:ext>
              </a:extLst>
            </p:cNvPr>
            <p:cNvCxnSpPr>
              <a:cxnSpLocks noChangeShapeType="1"/>
              <a:stCxn id="12" idx="3"/>
              <a:endCxn id="7" idx="1"/>
            </p:cNvCxnSpPr>
            <p:nvPr/>
          </p:nvCxnSpPr>
          <p:spPr bwMode="auto">
            <a:xfrm>
              <a:off x="1547" y="579"/>
              <a:ext cx="273" cy="751"/>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1038">
              <a:extLst>
                <a:ext uri="{FF2B5EF4-FFF2-40B4-BE49-F238E27FC236}">
                  <a16:creationId xmlns:a16="http://schemas.microsoft.com/office/drawing/2014/main" id="{C78AD8F1-EEEA-7B4F-8712-15C251A474F6}"/>
                </a:ext>
              </a:extLst>
            </p:cNvPr>
            <p:cNvSpPr>
              <a:spLocks noChangeArrowheads="1"/>
            </p:cNvSpPr>
            <p:nvPr/>
          </p:nvSpPr>
          <p:spPr bwMode="auto">
            <a:xfrm>
              <a:off x="79" y="1728"/>
              <a:ext cx="785" cy="11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Other Macroalgae</a:t>
              </a:r>
            </a:p>
          </p:txBody>
        </p:sp>
        <p:cxnSp>
          <p:nvCxnSpPr>
            <p:cNvPr id="17" name="AutoShape 1039">
              <a:extLst>
                <a:ext uri="{FF2B5EF4-FFF2-40B4-BE49-F238E27FC236}">
                  <a16:creationId xmlns:a16="http://schemas.microsoft.com/office/drawing/2014/main" id="{D0812DF1-7541-E94C-9DA3-0AB94359F9BB}"/>
                </a:ext>
              </a:extLst>
            </p:cNvPr>
            <p:cNvCxnSpPr>
              <a:cxnSpLocks noChangeShapeType="1"/>
              <a:stCxn id="6" idx="1"/>
              <a:endCxn id="12" idx="3"/>
            </p:cNvCxnSpPr>
            <p:nvPr/>
          </p:nvCxnSpPr>
          <p:spPr bwMode="auto">
            <a:xfrm flipH="1">
              <a:off x="1547" y="408"/>
              <a:ext cx="273" cy="171"/>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040">
              <a:extLst>
                <a:ext uri="{FF2B5EF4-FFF2-40B4-BE49-F238E27FC236}">
                  <a16:creationId xmlns:a16="http://schemas.microsoft.com/office/drawing/2014/main" id="{75EA587C-FCAF-1B42-8961-2BC153E76075}"/>
                </a:ext>
              </a:extLst>
            </p:cNvPr>
            <p:cNvSpPr>
              <a:spLocks noChangeArrowheads="1"/>
            </p:cNvSpPr>
            <p:nvPr/>
          </p:nvSpPr>
          <p:spPr bwMode="auto">
            <a:xfrm>
              <a:off x="898" y="1261"/>
              <a:ext cx="649" cy="1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Mollusks</a:t>
              </a:r>
            </a:p>
          </p:txBody>
        </p:sp>
        <p:cxnSp>
          <p:nvCxnSpPr>
            <p:cNvPr id="19" name="AutoShape 1041">
              <a:extLst>
                <a:ext uri="{FF2B5EF4-FFF2-40B4-BE49-F238E27FC236}">
                  <a16:creationId xmlns:a16="http://schemas.microsoft.com/office/drawing/2014/main" id="{75E0792F-3809-C542-BA4D-EDE960CCF112}"/>
                </a:ext>
              </a:extLst>
            </p:cNvPr>
            <p:cNvCxnSpPr>
              <a:cxnSpLocks noChangeShapeType="1"/>
              <a:stCxn id="11" idx="2"/>
              <a:endCxn id="18" idx="0"/>
            </p:cNvCxnSpPr>
            <p:nvPr/>
          </p:nvCxnSpPr>
          <p:spPr bwMode="auto">
            <a:xfrm>
              <a:off x="1222" y="1023"/>
              <a:ext cx="0" cy="238"/>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042">
              <a:extLst>
                <a:ext uri="{FF2B5EF4-FFF2-40B4-BE49-F238E27FC236}">
                  <a16:creationId xmlns:a16="http://schemas.microsoft.com/office/drawing/2014/main" id="{3468F994-F19A-EE4D-AD81-DD045E6D0E4D}"/>
                </a:ext>
              </a:extLst>
            </p:cNvPr>
            <p:cNvCxnSpPr>
              <a:cxnSpLocks noChangeShapeType="1"/>
              <a:stCxn id="18" idx="2"/>
              <a:endCxn id="16" idx="0"/>
            </p:cNvCxnSpPr>
            <p:nvPr/>
          </p:nvCxnSpPr>
          <p:spPr bwMode="auto">
            <a:xfrm flipH="1">
              <a:off x="472" y="1398"/>
              <a:ext cx="751" cy="330"/>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1043">
              <a:extLst>
                <a:ext uri="{FF2B5EF4-FFF2-40B4-BE49-F238E27FC236}">
                  <a16:creationId xmlns:a16="http://schemas.microsoft.com/office/drawing/2014/main" id="{A4C63E41-3F11-0342-93F9-99505726188F}"/>
                </a:ext>
              </a:extLst>
            </p:cNvPr>
            <p:cNvSpPr txBox="1">
              <a:spLocks noChangeArrowheads="1"/>
            </p:cNvSpPr>
            <p:nvPr/>
          </p:nvSpPr>
          <p:spPr bwMode="auto">
            <a:xfrm>
              <a:off x="61" y="105"/>
              <a:ext cx="117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latin typeface="Times" pitchFamily="2" charset="0"/>
                </a:rPr>
                <a:t>Alaska/Aleutians</a:t>
              </a:r>
            </a:p>
          </p:txBody>
        </p:sp>
        <p:sp>
          <p:nvSpPr>
            <p:cNvPr id="22" name="Rectangle 1044">
              <a:extLst>
                <a:ext uri="{FF2B5EF4-FFF2-40B4-BE49-F238E27FC236}">
                  <a16:creationId xmlns:a16="http://schemas.microsoft.com/office/drawing/2014/main" id="{162C2D13-6B8D-0445-8C76-DF76177E453A}"/>
                </a:ext>
              </a:extLst>
            </p:cNvPr>
            <p:cNvSpPr>
              <a:spLocks noChangeArrowheads="1"/>
            </p:cNvSpPr>
            <p:nvPr/>
          </p:nvSpPr>
          <p:spPr bwMode="auto">
            <a:xfrm>
              <a:off x="79" y="511"/>
              <a:ext cx="649" cy="1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Sea Lions</a:t>
              </a:r>
            </a:p>
          </p:txBody>
        </p:sp>
        <p:cxnSp>
          <p:nvCxnSpPr>
            <p:cNvPr id="23" name="AutoShape 1045">
              <a:extLst>
                <a:ext uri="{FF2B5EF4-FFF2-40B4-BE49-F238E27FC236}">
                  <a16:creationId xmlns:a16="http://schemas.microsoft.com/office/drawing/2014/main" id="{0E98D8AA-03C4-CB42-970F-8659A2EE16F8}"/>
                </a:ext>
              </a:extLst>
            </p:cNvPr>
            <p:cNvCxnSpPr>
              <a:cxnSpLocks noChangeShapeType="1"/>
              <a:stCxn id="22" idx="2"/>
              <a:endCxn id="11" idx="1"/>
            </p:cNvCxnSpPr>
            <p:nvPr/>
          </p:nvCxnSpPr>
          <p:spPr bwMode="auto">
            <a:xfrm>
              <a:off x="403" y="647"/>
              <a:ext cx="495" cy="307"/>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1046">
              <a:extLst>
                <a:ext uri="{FF2B5EF4-FFF2-40B4-BE49-F238E27FC236}">
                  <a16:creationId xmlns:a16="http://schemas.microsoft.com/office/drawing/2014/main" id="{0AE5006C-E08D-364C-8E51-2D3EF6788EE4}"/>
                </a:ext>
              </a:extLst>
            </p:cNvPr>
            <p:cNvSpPr>
              <a:spLocks noChangeArrowheads="1"/>
            </p:cNvSpPr>
            <p:nvPr/>
          </p:nvSpPr>
          <p:spPr bwMode="auto">
            <a:xfrm>
              <a:off x="2536" y="1261"/>
              <a:ext cx="649" cy="1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Kelp Crabs</a:t>
              </a:r>
            </a:p>
          </p:txBody>
        </p:sp>
        <p:cxnSp>
          <p:nvCxnSpPr>
            <p:cNvPr id="25" name="AutoShape 1047">
              <a:extLst>
                <a:ext uri="{FF2B5EF4-FFF2-40B4-BE49-F238E27FC236}">
                  <a16:creationId xmlns:a16="http://schemas.microsoft.com/office/drawing/2014/main" id="{E8A545B4-80BB-534E-8092-2D41AAA377E3}"/>
                </a:ext>
              </a:extLst>
            </p:cNvPr>
            <p:cNvCxnSpPr>
              <a:cxnSpLocks noChangeShapeType="1"/>
              <a:stCxn id="6" idx="2"/>
              <a:endCxn id="24" idx="1"/>
            </p:cNvCxnSpPr>
            <p:nvPr/>
          </p:nvCxnSpPr>
          <p:spPr bwMode="auto">
            <a:xfrm>
              <a:off x="2144" y="477"/>
              <a:ext cx="392" cy="853"/>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1048">
              <a:extLst>
                <a:ext uri="{FF2B5EF4-FFF2-40B4-BE49-F238E27FC236}">
                  <a16:creationId xmlns:a16="http://schemas.microsoft.com/office/drawing/2014/main" id="{057306A9-8442-FD40-9BDD-222A3B0FD34B}"/>
                </a:ext>
              </a:extLst>
            </p:cNvPr>
            <p:cNvCxnSpPr>
              <a:cxnSpLocks noChangeShapeType="1"/>
              <a:stCxn id="24" idx="2"/>
              <a:endCxn id="8" idx="3"/>
            </p:cNvCxnSpPr>
            <p:nvPr/>
          </p:nvCxnSpPr>
          <p:spPr bwMode="auto">
            <a:xfrm flipH="1">
              <a:off x="2684" y="1398"/>
              <a:ext cx="177" cy="399"/>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Rectangle 1049">
              <a:extLst>
                <a:ext uri="{FF2B5EF4-FFF2-40B4-BE49-F238E27FC236}">
                  <a16:creationId xmlns:a16="http://schemas.microsoft.com/office/drawing/2014/main" id="{712395BB-E10D-B441-B519-E366BF217625}"/>
                </a:ext>
              </a:extLst>
            </p:cNvPr>
            <p:cNvSpPr>
              <a:spLocks noChangeArrowheads="1"/>
            </p:cNvSpPr>
            <p:nvPr/>
          </p:nvSpPr>
          <p:spPr bwMode="auto">
            <a:xfrm>
              <a:off x="2448" y="816"/>
              <a:ext cx="768"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Predatory Crabs</a:t>
              </a:r>
            </a:p>
          </p:txBody>
        </p:sp>
        <p:cxnSp>
          <p:nvCxnSpPr>
            <p:cNvPr id="28" name="AutoShape 1050">
              <a:extLst>
                <a:ext uri="{FF2B5EF4-FFF2-40B4-BE49-F238E27FC236}">
                  <a16:creationId xmlns:a16="http://schemas.microsoft.com/office/drawing/2014/main" id="{08D6264E-F833-2E4C-B908-8DD951EFFD11}"/>
                </a:ext>
              </a:extLst>
            </p:cNvPr>
            <p:cNvCxnSpPr>
              <a:cxnSpLocks noChangeShapeType="1"/>
              <a:stCxn id="6" idx="3"/>
              <a:endCxn id="27" idx="0"/>
            </p:cNvCxnSpPr>
            <p:nvPr/>
          </p:nvCxnSpPr>
          <p:spPr bwMode="auto">
            <a:xfrm>
              <a:off x="2468" y="409"/>
              <a:ext cx="364" cy="407"/>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1051">
              <a:extLst>
                <a:ext uri="{FF2B5EF4-FFF2-40B4-BE49-F238E27FC236}">
                  <a16:creationId xmlns:a16="http://schemas.microsoft.com/office/drawing/2014/main" id="{4D7E8E23-5205-C248-91CE-1183C52C1344}"/>
                </a:ext>
              </a:extLst>
            </p:cNvPr>
            <p:cNvCxnSpPr>
              <a:cxnSpLocks noChangeShapeType="1"/>
              <a:stCxn id="27" idx="2"/>
              <a:endCxn id="24" idx="0"/>
            </p:cNvCxnSpPr>
            <p:nvPr/>
          </p:nvCxnSpPr>
          <p:spPr bwMode="auto">
            <a:xfrm>
              <a:off x="2832" y="960"/>
              <a:ext cx="29" cy="301"/>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1052">
              <a:extLst>
                <a:ext uri="{FF2B5EF4-FFF2-40B4-BE49-F238E27FC236}">
                  <a16:creationId xmlns:a16="http://schemas.microsoft.com/office/drawing/2014/main" id="{19FB006C-C7DD-984C-8D6C-830C36DB5C47}"/>
                </a:ext>
              </a:extLst>
            </p:cNvPr>
            <p:cNvSpPr>
              <a:spLocks noChangeArrowheads="1"/>
            </p:cNvSpPr>
            <p:nvPr/>
          </p:nvSpPr>
          <p:spPr bwMode="auto">
            <a:xfrm>
              <a:off x="79" y="852"/>
              <a:ext cx="649" cy="1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b="1">
                  <a:latin typeface="Times" pitchFamily="2" charset="0"/>
                </a:rPr>
                <a:t>Fish</a:t>
              </a:r>
            </a:p>
          </p:txBody>
        </p:sp>
        <p:cxnSp>
          <p:nvCxnSpPr>
            <p:cNvPr id="31" name="AutoShape 1053">
              <a:extLst>
                <a:ext uri="{FF2B5EF4-FFF2-40B4-BE49-F238E27FC236}">
                  <a16:creationId xmlns:a16="http://schemas.microsoft.com/office/drawing/2014/main" id="{B449E235-2D6C-9244-A2D7-644C830D6862}"/>
                </a:ext>
              </a:extLst>
            </p:cNvPr>
            <p:cNvCxnSpPr>
              <a:cxnSpLocks noChangeShapeType="1"/>
              <a:stCxn id="22" idx="2"/>
              <a:endCxn id="30" idx="0"/>
            </p:cNvCxnSpPr>
            <p:nvPr/>
          </p:nvCxnSpPr>
          <p:spPr bwMode="auto">
            <a:xfrm>
              <a:off x="403" y="647"/>
              <a:ext cx="0" cy="205"/>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 name="Text Box 1066">
            <a:extLst>
              <a:ext uri="{FF2B5EF4-FFF2-40B4-BE49-F238E27FC236}">
                <a16:creationId xmlns:a16="http://schemas.microsoft.com/office/drawing/2014/main" id="{4C6D38F4-948E-E641-B621-DC9B0404A55D}"/>
              </a:ext>
            </a:extLst>
          </p:cNvPr>
          <p:cNvSpPr txBox="1">
            <a:spLocks noChangeArrowheads="1"/>
          </p:cNvSpPr>
          <p:nvPr/>
        </p:nvSpPr>
        <p:spPr bwMode="auto">
          <a:xfrm rot="5400000">
            <a:off x="3544887" y="2471236"/>
            <a:ext cx="59372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6600" dirty="0">
                <a:solidFill>
                  <a:srgbClr val="F50800"/>
                </a:solidFill>
              </a:rPr>
              <a:t>x</a:t>
            </a:r>
          </a:p>
        </p:txBody>
      </p:sp>
      <p:grpSp>
        <p:nvGrpSpPr>
          <p:cNvPr id="33" name="Group 1060">
            <a:extLst>
              <a:ext uri="{FF2B5EF4-FFF2-40B4-BE49-F238E27FC236}">
                <a16:creationId xmlns:a16="http://schemas.microsoft.com/office/drawing/2014/main" id="{DA7B8AA3-8665-594E-AEC3-74C631015F0A}"/>
              </a:ext>
            </a:extLst>
          </p:cNvPr>
          <p:cNvGrpSpPr>
            <a:grpSpLocks/>
          </p:cNvGrpSpPr>
          <p:nvPr/>
        </p:nvGrpSpPr>
        <p:grpSpPr bwMode="auto">
          <a:xfrm>
            <a:off x="5892800" y="2425200"/>
            <a:ext cx="6330952" cy="3303588"/>
            <a:chOff x="1739" y="2160"/>
            <a:chExt cx="3988" cy="2081"/>
          </a:xfrm>
        </p:grpSpPr>
        <p:grpSp>
          <p:nvGrpSpPr>
            <p:cNvPr id="34" name="Group 1061">
              <a:extLst>
                <a:ext uri="{FF2B5EF4-FFF2-40B4-BE49-F238E27FC236}">
                  <a16:creationId xmlns:a16="http://schemas.microsoft.com/office/drawing/2014/main" id="{C6DAEB3D-7A11-6C46-9BB9-3256B2DF3499}"/>
                </a:ext>
              </a:extLst>
            </p:cNvPr>
            <p:cNvGrpSpPr>
              <a:grpSpLocks/>
            </p:cNvGrpSpPr>
            <p:nvPr/>
          </p:nvGrpSpPr>
          <p:grpSpPr bwMode="auto">
            <a:xfrm>
              <a:off x="1776" y="2256"/>
              <a:ext cx="3951" cy="1869"/>
              <a:chOff x="1776" y="2256"/>
              <a:chExt cx="3951" cy="1869"/>
            </a:xfrm>
          </p:grpSpPr>
          <p:pic>
            <p:nvPicPr>
              <p:cNvPr id="37" name="Picture 1062">
                <a:extLst>
                  <a:ext uri="{FF2B5EF4-FFF2-40B4-BE49-F238E27FC236}">
                    <a16:creationId xmlns:a16="http://schemas.microsoft.com/office/drawing/2014/main" id="{C0529829-49CB-054E-9F67-F2EC325C8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 y="2270"/>
                <a:ext cx="3936" cy="1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 Box 1063">
                <a:extLst>
                  <a:ext uri="{FF2B5EF4-FFF2-40B4-BE49-F238E27FC236}">
                    <a16:creationId xmlns:a16="http://schemas.microsoft.com/office/drawing/2014/main" id="{F0B7C304-4306-BE45-B292-F9DB29072B2B}"/>
                  </a:ext>
                </a:extLst>
              </p:cNvPr>
              <p:cNvSpPr txBox="1">
                <a:spLocks noChangeArrowheads="1"/>
              </p:cNvSpPr>
              <p:nvPr/>
            </p:nvSpPr>
            <p:spPr bwMode="auto">
              <a:xfrm>
                <a:off x="1776" y="2256"/>
                <a:ext cx="748" cy="4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Times" pitchFamily="2" charset="0"/>
                  </a:rPr>
                  <a:t>Southern</a:t>
                </a:r>
              </a:p>
              <a:p>
                <a:r>
                  <a:rPr lang="en-US" altLang="en-US" sz="1800" b="1">
                    <a:latin typeface="Times" pitchFamily="2" charset="0"/>
                  </a:rPr>
                  <a:t>California</a:t>
                </a:r>
                <a:endParaRPr lang="en-US" altLang="en-US" sz="2000">
                  <a:latin typeface="Times" pitchFamily="2" charset="0"/>
                </a:endParaRPr>
              </a:p>
            </p:txBody>
          </p:sp>
        </p:grpSp>
        <p:sp>
          <p:nvSpPr>
            <p:cNvPr id="35" name="Text Box 1064">
              <a:extLst>
                <a:ext uri="{FF2B5EF4-FFF2-40B4-BE49-F238E27FC236}">
                  <a16:creationId xmlns:a16="http://schemas.microsoft.com/office/drawing/2014/main" id="{A30C01EB-D9FE-5047-B66C-C24A9251E848}"/>
                </a:ext>
              </a:extLst>
            </p:cNvPr>
            <p:cNvSpPr txBox="1">
              <a:spLocks noChangeArrowheads="1"/>
            </p:cNvSpPr>
            <p:nvPr/>
          </p:nvSpPr>
          <p:spPr bwMode="auto">
            <a:xfrm>
              <a:off x="3675" y="4047"/>
              <a:ext cx="19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t>Modified from Graham 2004 </a:t>
              </a:r>
              <a:r>
                <a:rPr lang="en-US" altLang="en-US" sz="1400" i="1" dirty="0"/>
                <a:t>Ecosystems</a:t>
              </a:r>
              <a:endParaRPr lang="en-US" altLang="en-US" sz="1400" dirty="0"/>
            </a:p>
          </p:txBody>
        </p:sp>
        <p:sp>
          <p:nvSpPr>
            <p:cNvPr id="36" name="Rectangle 1065">
              <a:extLst>
                <a:ext uri="{FF2B5EF4-FFF2-40B4-BE49-F238E27FC236}">
                  <a16:creationId xmlns:a16="http://schemas.microsoft.com/office/drawing/2014/main" id="{5178EAA1-8F29-324C-9E58-27BCB044CDB8}"/>
                </a:ext>
              </a:extLst>
            </p:cNvPr>
            <p:cNvSpPr>
              <a:spLocks noChangeArrowheads="1"/>
            </p:cNvSpPr>
            <p:nvPr/>
          </p:nvSpPr>
          <p:spPr bwMode="auto">
            <a:xfrm>
              <a:off x="1739" y="2160"/>
              <a:ext cx="3984" cy="20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grpSp>
      <p:sp>
        <p:nvSpPr>
          <p:cNvPr id="40" name="TextBox 39">
            <a:extLst>
              <a:ext uri="{FF2B5EF4-FFF2-40B4-BE49-F238E27FC236}">
                <a16:creationId xmlns:a16="http://schemas.microsoft.com/office/drawing/2014/main" id="{E1CC52B3-5B84-1F4A-8C3E-B979BB21241F}"/>
              </a:ext>
            </a:extLst>
          </p:cNvPr>
          <p:cNvSpPr txBox="1"/>
          <p:nvPr/>
        </p:nvSpPr>
        <p:spPr>
          <a:xfrm>
            <a:off x="4511858" y="6530323"/>
            <a:ext cx="7756354" cy="369332"/>
          </a:xfrm>
          <a:prstGeom prst="rect">
            <a:avLst/>
          </a:prstGeom>
          <a:noFill/>
        </p:spPr>
        <p:txBody>
          <a:bodyPr wrap="none" rtlCol="0">
            <a:spAutoFit/>
          </a:bodyPr>
          <a:lstStyle/>
          <a:p>
            <a:r>
              <a:rPr lang="en-US" dirty="0"/>
              <a:t>See also Polis and Strong 1996, and work from K. Wootton, Stouffer, and others…</a:t>
            </a:r>
          </a:p>
        </p:txBody>
      </p:sp>
      <p:sp>
        <p:nvSpPr>
          <p:cNvPr id="41" name="Rectangle 1028">
            <a:extLst>
              <a:ext uri="{FF2B5EF4-FFF2-40B4-BE49-F238E27FC236}">
                <a16:creationId xmlns:a16="http://schemas.microsoft.com/office/drawing/2014/main" id="{C9C812E6-5C15-C94B-A144-AD5047080322}"/>
              </a:ext>
            </a:extLst>
          </p:cNvPr>
          <p:cNvSpPr>
            <a:spLocks noChangeArrowheads="1"/>
          </p:cNvSpPr>
          <p:nvPr/>
        </p:nvSpPr>
        <p:spPr bwMode="auto">
          <a:xfrm>
            <a:off x="9519898" y="2680787"/>
            <a:ext cx="461374" cy="21748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900">
                <a:latin typeface="Times" pitchFamily="2" charset="0"/>
              </a:rPr>
              <a:t>Otter</a:t>
            </a:r>
          </a:p>
        </p:txBody>
      </p:sp>
      <p:cxnSp>
        <p:nvCxnSpPr>
          <p:cNvPr id="43" name="Straight Arrow Connector 42">
            <a:extLst>
              <a:ext uri="{FF2B5EF4-FFF2-40B4-BE49-F238E27FC236}">
                <a16:creationId xmlns:a16="http://schemas.microsoft.com/office/drawing/2014/main" id="{69258B2C-9010-EA4C-8028-43FC945B5BF4}"/>
              </a:ext>
            </a:extLst>
          </p:cNvPr>
          <p:cNvCxnSpPr/>
          <p:nvPr/>
        </p:nvCxnSpPr>
        <p:spPr>
          <a:xfrm flipV="1">
            <a:off x="9055100" y="2912561"/>
            <a:ext cx="667196" cy="432594"/>
          </a:xfrm>
          <a:prstGeom prst="straightConnector1">
            <a:avLst/>
          </a:prstGeom>
          <a:ln w="63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DDF957-7F07-5D49-B444-EB8518B8416F}"/>
              </a:ext>
            </a:extLst>
          </p:cNvPr>
          <p:cNvCxnSpPr>
            <a:cxnSpLocks/>
            <a:endCxn id="41" idx="2"/>
          </p:cNvCxnSpPr>
          <p:nvPr/>
        </p:nvCxnSpPr>
        <p:spPr>
          <a:xfrm flipH="1" flipV="1">
            <a:off x="9750585" y="2898274"/>
            <a:ext cx="313238" cy="446881"/>
          </a:xfrm>
          <a:prstGeom prst="straightConnector1">
            <a:avLst/>
          </a:prstGeom>
          <a:ln w="63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955431A-56C9-1C45-B422-75A9EF66520C}"/>
              </a:ext>
            </a:extLst>
          </p:cNvPr>
          <p:cNvCxnSpPr>
            <a:cxnSpLocks/>
          </p:cNvCxnSpPr>
          <p:nvPr/>
        </p:nvCxnSpPr>
        <p:spPr>
          <a:xfrm flipV="1">
            <a:off x="7685005" y="2920499"/>
            <a:ext cx="1935662" cy="1215231"/>
          </a:xfrm>
          <a:prstGeom prst="bentConnector3">
            <a:avLst>
              <a:gd name="adj1" fmla="val 100049"/>
            </a:avLst>
          </a:prstGeom>
          <a:ln w="63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3" name="Straight Arrow Connector 46">
            <a:extLst>
              <a:ext uri="{FF2B5EF4-FFF2-40B4-BE49-F238E27FC236}">
                <a16:creationId xmlns:a16="http://schemas.microsoft.com/office/drawing/2014/main" id="{9468F964-3474-8D47-9572-D0FC0129D736}"/>
              </a:ext>
            </a:extLst>
          </p:cNvPr>
          <p:cNvCxnSpPr>
            <a:cxnSpLocks/>
          </p:cNvCxnSpPr>
          <p:nvPr/>
        </p:nvCxnSpPr>
        <p:spPr>
          <a:xfrm flipV="1">
            <a:off x="7057774" y="2920499"/>
            <a:ext cx="2664522" cy="1215231"/>
          </a:xfrm>
          <a:prstGeom prst="bentConnector3">
            <a:avLst>
              <a:gd name="adj1" fmla="val 100085"/>
            </a:avLst>
          </a:prstGeom>
          <a:ln w="63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7" name="Straight Arrow Connector 46">
            <a:extLst>
              <a:ext uri="{FF2B5EF4-FFF2-40B4-BE49-F238E27FC236}">
                <a16:creationId xmlns:a16="http://schemas.microsoft.com/office/drawing/2014/main" id="{384A87C7-9C8F-3A46-A405-266BD6A49002}"/>
              </a:ext>
            </a:extLst>
          </p:cNvPr>
          <p:cNvCxnSpPr>
            <a:cxnSpLocks/>
          </p:cNvCxnSpPr>
          <p:nvPr/>
        </p:nvCxnSpPr>
        <p:spPr>
          <a:xfrm rot="5400000" flipH="1" flipV="1">
            <a:off x="8354512" y="2951115"/>
            <a:ext cx="1245395" cy="1168288"/>
          </a:xfrm>
          <a:prstGeom prst="bentConnector3">
            <a:avLst>
              <a:gd name="adj1" fmla="val 18646"/>
            </a:avLst>
          </a:prstGeom>
          <a:ln w="63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61" name="Text Box 1066">
            <a:extLst>
              <a:ext uri="{FF2B5EF4-FFF2-40B4-BE49-F238E27FC236}">
                <a16:creationId xmlns:a16="http://schemas.microsoft.com/office/drawing/2014/main" id="{78509FA8-BF88-2643-8F06-48BFB5707830}"/>
              </a:ext>
            </a:extLst>
          </p:cNvPr>
          <p:cNvSpPr txBox="1">
            <a:spLocks noChangeArrowheads="1"/>
          </p:cNvSpPr>
          <p:nvPr/>
        </p:nvSpPr>
        <p:spPr bwMode="auto">
          <a:xfrm rot="5400000">
            <a:off x="9508753" y="2261687"/>
            <a:ext cx="59372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6600" dirty="0">
                <a:solidFill>
                  <a:srgbClr val="F50800"/>
                </a:solidFill>
              </a:rPr>
              <a:t>x</a:t>
            </a:r>
          </a:p>
        </p:txBody>
      </p:sp>
    </p:spTree>
    <p:extLst>
      <p:ext uri="{BB962C8B-B14F-4D97-AF65-F5344CB8AC3E}">
        <p14:creationId xmlns:p14="http://schemas.microsoft.com/office/powerpoint/2010/main" val="362400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7524-A498-474D-9046-11038234C4AF}"/>
              </a:ext>
            </a:extLst>
          </p:cNvPr>
          <p:cNvSpPr>
            <a:spLocks noGrp="1"/>
          </p:cNvSpPr>
          <p:nvPr>
            <p:ph type="title"/>
          </p:nvPr>
        </p:nvSpPr>
        <p:spPr/>
        <p:txBody>
          <a:bodyPr/>
          <a:lstStyle/>
          <a:p>
            <a:r>
              <a:rPr lang="en-US" dirty="0"/>
              <a:t>Why is Thinking about Food Whole Food Web Networks Important?</a:t>
            </a:r>
          </a:p>
        </p:txBody>
      </p:sp>
      <p:sp>
        <p:nvSpPr>
          <p:cNvPr id="3" name="Content Placeholder 2">
            <a:extLst>
              <a:ext uri="{FF2B5EF4-FFF2-40B4-BE49-F238E27FC236}">
                <a16:creationId xmlns:a16="http://schemas.microsoft.com/office/drawing/2014/main" id="{E012052E-6CE3-A64D-9D33-0B13F5A1274E}"/>
              </a:ext>
            </a:extLst>
          </p:cNvPr>
          <p:cNvSpPr>
            <a:spLocks noGrp="1"/>
          </p:cNvSpPr>
          <p:nvPr>
            <p:ph idx="1"/>
          </p:nvPr>
        </p:nvSpPr>
        <p:spPr>
          <a:xfrm>
            <a:off x="211948" y="1825624"/>
            <a:ext cx="6074552" cy="4351338"/>
          </a:xfrm>
        </p:spPr>
        <p:txBody>
          <a:bodyPr/>
          <a:lstStyle/>
          <a:p>
            <a:r>
              <a:rPr lang="en-US" dirty="0"/>
              <a:t>Propensity towards Trophic Cascades</a:t>
            </a:r>
          </a:p>
          <a:p>
            <a:endParaRPr lang="en-US" dirty="0"/>
          </a:p>
          <a:p>
            <a:r>
              <a:rPr lang="en-US" dirty="0"/>
              <a:t>Resilience and Stability</a:t>
            </a:r>
          </a:p>
          <a:p>
            <a:endParaRPr lang="en-US" dirty="0"/>
          </a:p>
          <a:p>
            <a:r>
              <a:rPr lang="en-US" dirty="0"/>
              <a:t>Efficiency of Trophic Transfer</a:t>
            </a:r>
          </a:p>
          <a:p>
            <a:endParaRPr lang="en-US" dirty="0"/>
          </a:p>
          <a:p>
            <a:r>
              <a:rPr lang="en-US" dirty="0"/>
              <a:t>Insights for conservation planning</a:t>
            </a:r>
          </a:p>
          <a:p>
            <a:endParaRPr lang="en-US" dirty="0"/>
          </a:p>
          <a:p>
            <a:endParaRPr lang="en-US" dirty="0"/>
          </a:p>
        </p:txBody>
      </p:sp>
      <p:pic>
        <p:nvPicPr>
          <p:cNvPr id="5" name="Picture 4" descr="A close-up of a ferris wheel&#10;&#10;Description automatically generated with low confidence">
            <a:extLst>
              <a:ext uri="{FF2B5EF4-FFF2-40B4-BE49-F238E27FC236}">
                <a16:creationId xmlns:a16="http://schemas.microsoft.com/office/drawing/2014/main" id="{99F6BA90-DD4C-4148-9286-89A89993FDAA}"/>
              </a:ext>
            </a:extLst>
          </p:cNvPr>
          <p:cNvPicPr>
            <a:picLocks noChangeAspect="1"/>
          </p:cNvPicPr>
          <p:nvPr/>
        </p:nvPicPr>
        <p:blipFill>
          <a:blip r:embed="rId2"/>
          <a:stretch>
            <a:fillRect/>
          </a:stretch>
        </p:blipFill>
        <p:spPr>
          <a:xfrm>
            <a:off x="6073158" y="1593850"/>
            <a:ext cx="6287941" cy="4393293"/>
          </a:xfrm>
          <a:prstGeom prst="rect">
            <a:avLst/>
          </a:prstGeom>
        </p:spPr>
      </p:pic>
      <p:sp>
        <p:nvSpPr>
          <p:cNvPr id="6" name="TextBox 5">
            <a:extLst>
              <a:ext uri="{FF2B5EF4-FFF2-40B4-BE49-F238E27FC236}">
                <a16:creationId xmlns:a16="http://schemas.microsoft.com/office/drawing/2014/main" id="{5376E72A-A8B2-5848-8666-078FD5C0BE8B}"/>
              </a:ext>
            </a:extLst>
          </p:cNvPr>
          <p:cNvSpPr txBox="1"/>
          <p:nvPr/>
        </p:nvSpPr>
        <p:spPr>
          <a:xfrm>
            <a:off x="9986963" y="6399212"/>
            <a:ext cx="2064861" cy="369332"/>
          </a:xfrm>
          <a:prstGeom prst="rect">
            <a:avLst/>
          </a:prstGeom>
          <a:noFill/>
        </p:spPr>
        <p:txBody>
          <a:bodyPr wrap="none" rtlCol="0">
            <a:spAutoFit/>
          </a:bodyPr>
          <a:lstStyle/>
          <a:p>
            <a:r>
              <a:rPr lang="en-US" dirty="0"/>
              <a:t>Little Brewster 2017</a:t>
            </a:r>
          </a:p>
        </p:txBody>
      </p:sp>
    </p:spTree>
    <p:extLst>
      <p:ext uri="{BB962C8B-B14F-4D97-AF65-F5344CB8AC3E}">
        <p14:creationId xmlns:p14="http://schemas.microsoft.com/office/powerpoint/2010/main" val="591228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94F3-4558-CB4B-9179-2F58E5E6B1F3}"/>
              </a:ext>
            </a:extLst>
          </p:cNvPr>
          <p:cNvSpPr>
            <a:spLocks noGrp="1"/>
          </p:cNvSpPr>
          <p:nvPr>
            <p:ph type="title"/>
          </p:nvPr>
        </p:nvSpPr>
        <p:spPr>
          <a:xfrm>
            <a:off x="415746" y="205662"/>
            <a:ext cx="10515600" cy="1325563"/>
          </a:xfrm>
        </p:spPr>
        <p:txBody>
          <a:bodyPr/>
          <a:lstStyle/>
          <a:p>
            <a:r>
              <a:rPr lang="en-US" dirty="0"/>
              <a:t>What Might we Predict about Ocean Warming and Network Structure?</a:t>
            </a:r>
          </a:p>
        </p:txBody>
      </p:sp>
      <p:sp>
        <p:nvSpPr>
          <p:cNvPr id="31" name="TextBox 30">
            <a:extLst>
              <a:ext uri="{FF2B5EF4-FFF2-40B4-BE49-F238E27FC236}">
                <a16:creationId xmlns:a16="http://schemas.microsoft.com/office/drawing/2014/main" id="{42AB9D95-556C-114F-934C-66F49517AA64}"/>
              </a:ext>
            </a:extLst>
          </p:cNvPr>
          <p:cNvSpPr txBox="1"/>
          <p:nvPr/>
        </p:nvSpPr>
        <p:spPr>
          <a:xfrm>
            <a:off x="4995671" y="6488668"/>
            <a:ext cx="7196329" cy="369332"/>
          </a:xfrm>
          <a:prstGeom prst="rect">
            <a:avLst/>
          </a:prstGeom>
          <a:noFill/>
        </p:spPr>
        <p:txBody>
          <a:bodyPr wrap="none" rtlCol="0">
            <a:spAutoFit/>
          </a:bodyPr>
          <a:lstStyle/>
          <a:p>
            <a:r>
              <a:rPr lang="en-US" dirty="0"/>
              <a:t>See </a:t>
            </a:r>
            <a:r>
              <a:rPr lang="en-US" dirty="0" err="1"/>
              <a:t>Albouy</a:t>
            </a:r>
            <a:r>
              <a:rPr lang="en-US" dirty="0"/>
              <a:t> et al. 2014, </a:t>
            </a:r>
            <a:r>
              <a:rPr lang="en-US" dirty="0" err="1"/>
              <a:t>Kortsch</a:t>
            </a:r>
            <a:r>
              <a:rPr lang="en-US" dirty="0"/>
              <a:t> et al 2015, </a:t>
            </a:r>
            <a:r>
              <a:rPr lang="en-US" dirty="0" err="1"/>
              <a:t>Dunic</a:t>
            </a:r>
            <a:r>
              <a:rPr lang="en-US" dirty="0"/>
              <a:t> et al. 2017 for Discussions</a:t>
            </a:r>
          </a:p>
        </p:txBody>
      </p:sp>
      <p:grpSp>
        <p:nvGrpSpPr>
          <p:cNvPr id="37" name="Group 36">
            <a:extLst>
              <a:ext uri="{FF2B5EF4-FFF2-40B4-BE49-F238E27FC236}">
                <a16:creationId xmlns:a16="http://schemas.microsoft.com/office/drawing/2014/main" id="{D5EB588A-0193-9041-909C-00B2B1207ABF}"/>
              </a:ext>
            </a:extLst>
          </p:cNvPr>
          <p:cNvGrpSpPr/>
          <p:nvPr/>
        </p:nvGrpSpPr>
        <p:grpSpPr>
          <a:xfrm>
            <a:off x="1008714" y="2753884"/>
            <a:ext cx="2514606" cy="2817552"/>
            <a:chOff x="1277465" y="2749270"/>
            <a:chExt cx="2514606" cy="2817552"/>
          </a:xfrm>
        </p:grpSpPr>
        <p:sp>
          <p:nvSpPr>
            <p:cNvPr id="5" name="Oval 3">
              <a:extLst>
                <a:ext uri="{FF2B5EF4-FFF2-40B4-BE49-F238E27FC236}">
                  <a16:creationId xmlns:a16="http://schemas.microsoft.com/office/drawing/2014/main" id="{E81D544E-88D8-7446-8B4D-22443A2C705C}"/>
                </a:ext>
              </a:extLst>
            </p:cNvPr>
            <p:cNvSpPr>
              <a:spLocks noChangeArrowheads="1"/>
            </p:cNvSpPr>
            <p:nvPr/>
          </p:nvSpPr>
          <p:spPr bwMode="auto">
            <a:xfrm>
              <a:off x="1277471" y="2749270"/>
              <a:ext cx="419325"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6" name="Oval 4">
              <a:extLst>
                <a:ext uri="{FF2B5EF4-FFF2-40B4-BE49-F238E27FC236}">
                  <a16:creationId xmlns:a16="http://schemas.microsoft.com/office/drawing/2014/main" id="{31E364F1-C79D-8B40-9607-31DFA4AF49EF}"/>
                </a:ext>
              </a:extLst>
            </p:cNvPr>
            <p:cNvSpPr>
              <a:spLocks noChangeArrowheads="1"/>
            </p:cNvSpPr>
            <p:nvPr/>
          </p:nvSpPr>
          <p:spPr bwMode="auto">
            <a:xfrm>
              <a:off x="1277471" y="3971678"/>
              <a:ext cx="419325" cy="404520"/>
            </a:xfrm>
            <a:prstGeom prst="ellipse">
              <a:avLst/>
            </a:prstGeom>
            <a:solidFill>
              <a:srgbClr val="FF66FF"/>
            </a:solidFill>
            <a:ln w="9525">
              <a:solidFill>
                <a:schemeClr val="tx1"/>
              </a:solidFill>
              <a:round/>
              <a:headEnd/>
              <a:tailEnd/>
            </a:ln>
          </p:spPr>
          <p:txBody>
            <a:bodyPr wrap="none" anchor="ctr"/>
            <a:lstStyle/>
            <a:p>
              <a:endParaRPr lang="en-US"/>
            </a:p>
          </p:txBody>
        </p:sp>
        <p:sp>
          <p:nvSpPr>
            <p:cNvPr id="7" name="Oval 5">
              <a:extLst>
                <a:ext uri="{FF2B5EF4-FFF2-40B4-BE49-F238E27FC236}">
                  <a16:creationId xmlns:a16="http://schemas.microsoft.com/office/drawing/2014/main" id="{BBB282D8-9080-7346-A34B-4B8ED80B4DEB}"/>
                </a:ext>
              </a:extLst>
            </p:cNvPr>
            <p:cNvSpPr>
              <a:spLocks noChangeArrowheads="1"/>
            </p:cNvSpPr>
            <p:nvPr/>
          </p:nvSpPr>
          <p:spPr bwMode="auto">
            <a:xfrm>
              <a:off x="2329197" y="2749270"/>
              <a:ext cx="419331"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8" name="Oval 6">
              <a:extLst>
                <a:ext uri="{FF2B5EF4-FFF2-40B4-BE49-F238E27FC236}">
                  <a16:creationId xmlns:a16="http://schemas.microsoft.com/office/drawing/2014/main" id="{D616F525-20C8-AA4B-AC90-19D6EEDF478B}"/>
                </a:ext>
              </a:extLst>
            </p:cNvPr>
            <p:cNvSpPr>
              <a:spLocks noChangeArrowheads="1"/>
            </p:cNvSpPr>
            <p:nvPr/>
          </p:nvSpPr>
          <p:spPr bwMode="auto">
            <a:xfrm>
              <a:off x="2329197" y="3971678"/>
              <a:ext cx="419331" cy="404520"/>
            </a:xfrm>
            <a:prstGeom prst="ellipse">
              <a:avLst/>
            </a:prstGeom>
            <a:solidFill>
              <a:srgbClr val="FF66FF"/>
            </a:solidFill>
            <a:ln w="9525">
              <a:solidFill>
                <a:schemeClr val="tx1"/>
              </a:solidFill>
              <a:round/>
              <a:headEnd/>
              <a:tailEnd/>
            </a:ln>
          </p:spPr>
          <p:txBody>
            <a:bodyPr wrap="none" anchor="ctr"/>
            <a:lstStyle/>
            <a:p>
              <a:endParaRPr lang="en-US"/>
            </a:p>
          </p:txBody>
        </p:sp>
        <p:sp>
          <p:nvSpPr>
            <p:cNvPr id="9" name="Oval 7">
              <a:extLst>
                <a:ext uri="{FF2B5EF4-FFF2-40B4-BE49-F238E27FC236}">
                  <a16:creationId xmlns:a16="http://schemas.microsoft.com/office/drawing/2014/main" id="{F7D60F9E-F011-FF44-97BE-B7CE86E7CFDE}"/>
                </a:ext>
              </a:extLst>
            </p:cNvPr>
            <p:cNvSpPr>
              <a:spLocks noChangeArrowheads="1"/>
            </p:cNvSpPr>
            <p:nvPr/>
          </p:nvSpPr>
          <p:spPr bwMode="auto">
            <a:xfrm>
              <a:off x="2329197" y="5150473"/>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sp>
          <p:nvSpPr>
            <p:cNvPr id="10" name="Oval 8">
              <a:extLst>
                <a:ext uri="{FF2B5EF4-FFF2-40B4-BE49-F238E27FC236}">
                  <a16:creationId xmlns:a16="http://schemas.microsoft.com/office/drawing/2014/main" id="{CCEA1981-01BB-5448-B03D-8E712D17B807}"/>
                </a:ext>
              </a:extLst>
            </p:cNvPr>
            <p:cNvSpPr>
              <a:spLocks noChangeArrowheads="1"/>
            </p:cNvSpPr>
            <p:nvPr/>
          </p:nvSpPr>
          <p:spPr bwMode="auto">
            <a:xfrm>
              <a:off x="3365385" y="2749270"/>
              <a:ext cx="426686" cy="404520"/>
            </a:xfrm>
            <a:prstGeom prst="ellipse">
              <a:avLst/>
            </a:prstGeom>
            <a:solidFill>
              <a:srgbClr val="FF6600"/>
            </a:solidFill>
            <a:ln w="9525">
              <a:solidFill>
                <a:schemeClr val="tx1"/>
              </a:solidFill>
              <a:round/>
              <a:headEnd/>
              <a:tailEnd/>
            </a:ln>
          </p:spPr>
          <p:txBody>
            <a:bodyPr wrap="none" anchor="ctr"/>
            <a:lstStyle/>
            <a:p>
              <a:endParaRPr lang="en-US"/>
            </a:p>
          </p:txBody>
        </p:sp>
        <p:sp>
          <p:nvSpPr>
            <p:cNvPr id="11" name="Oval 9">
              <a:extLst>
                <a:ext uri="{FF2B5EF4-FFF2-40B4-BE49-F238E27FC236}">
                  <a16:creationId xmlns:a16="http://schemas.microsoft.com/office/drawing/2014/main" id="{75B839B7-80B3-BB47-AEA5-3FB14B3A5B86}"/>
                </a:ext>
              </a:extLst>
            </p:cNvPr>
            <p:cNvSpPr>
              <a:spLocks noChangeArrowheads="1"/>
            </p:cNvSpPr>
            <p:nvPr/>
          </p:nvSpPr>
          <p:spPr bwMode="auto">
            <a:xfrm>
              <a:off x="3365385" y="3971678"/>
              <a:ext cx="426686" cy="404520"/>
            </a:xfrm>
            <a:prstGeom prst="ellipse">
              <a:avLst/>
            </a:prstGeom>
            <a:solidFill>
              <a:srgbClr val="FF66FF"/>
            </a:solidFill>
            <a:ln w="9525">
              <a:solidFill>
                <a:schemeClr val="tx1"/>
              </a:solidFill>
              <a:round/>
              <a:headEnd/>
              <a:tailEnd/>
            </a:ln>
          </p:spPr>
          <p:txBody>
            <a:bodyPr wrap="none" anchor="ctr"/>
            <a:lstStyle/>
            <a:p>
              <a:endParaRPr lang="en-US"/>
            </a:p>
          </p:txBody>
        </p:sp>
        <p:cxnSp>
          <p:nvCxnSpPr>
            <p:cNvPr id="12" name="AutoShape 10">
              <a:extLst>
                <a:ext uri="{FF2B5EF4-FFF2-40B4-BE49-F238E27FC236}">
                  <a16:creationId xmlns:a16="http://schemas.microsoft.com/office/drawing/2014/main" id="{33E54AE0-A12D-9A4A-8447-E211A83DEA75}"/>
                </a:ext>
              </a:extLst>
            </p:cNvPr>
            <p:cNvCxnSpPr>
              <a:cxnSpLocks noChangeShapeType="1"/>
              <a:stCxn id="5" idx="4"/>
              <a:endCxn id="6" idx="0"/>
            </p:cNvCxnSpPr>
            <p:nvPr/>
          </p:nvCxnSpPr>
          <p:spPr bwMode="auto">
            <a:xfrm rot="5400000">
              <a:off x="1078191" y="3562733"/>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3" name="AutoShape 11">
              <a:extLst>
                <a:ext uri="{FF2B5EF4-FFF2-40B4-BE49-F238E27FC236}">
                  <a16:creationId xmlns:a16="http://schemas.microsoft.com/office/drawing/2014/main" id="{16EB6D6E-8077-A74F-80AE-11DE38B500AC}"/>
                </a:ext>
              </a:extLst>
            </p:cNvPr>
            <p:cNvCxnSpPr>
              <a:cxnSpLocks noChangeShapeType="1"/>
              <a:stCxn id="6" idx="4"/>
              <a:endCxn id="9" idx="1"/>
            </p:cNvCxnSpPr>
            <p:nvPr/>
          </p:nvCxnSpPr>
          <p:spPr bwMode="auto">
            <a:xfrm rot="16200000" flipH="1">
              <a:off x="1521574" y="4341756"/>
              <a:ext cx="834593" cy="9034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4" name="AutoShape 12">
              <a:extLst>
                <a:ext uri="{FF2B5EF4-FFF2-40B4-BE49-F238E27FC236}">
                  <a16:creationId xmlns:a16="http://schemas.microsoft.com/office/drawing/2014/main" id="{2BB19F8D-D827-A548-AD0A-0CA62541A108}"/>
                </a:ext>
              </a:extLst>
            </p:cNvPr>
            <p:cNvCxnSpPr>
              <a:cxnSpLocks noChangeShapeType="1"/>
              <a:stCxn id="7" idx="4"/>
              <a:endCxn id="8" idx="0"/>
            </p:cNvCxnSpPr>
            <p:nvPr/>
          </p:nvCxnSpPr>
          <p:spPr bwMode="auto">
            <a:xfrm rot="5400000">
              <a:off x="2129919" y="3562733"/>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5" name="AutoShape 13">
              <a:extLst>
                <a:ext uri="{FF2B5EF4-FFF2-40B4-BE49-F238E27FC236}">
                  <a16:creationId xmlns:a16="http://schemas.microsoft.com/office/drawing/2014/main" id="{4E39947F-28EA-BB4C-89F4-B15F94F93B0E}"/>
                </a:ext>
              </a:extLst>
            </p:cNvPr>
            <p:cNvCxnSpPr>
              <a:cxnSpLocks noChangeShapeType="1"/>
              <a:stCxn id="8" idx="4"/>
              <a:endCxn id="9" idx="0"/>
            </p:cNvCxnSpPr>
            <p:nvPr/>
          </p:nvCxnSpPr>
          <p:spPr bwMode="auto">
            <a:xfrm rot="5400000">
              <a:off x="2151726" y="4763334"/>
              <a:ext cx="774275"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6" name="AutoShape 14">
              <a:extLst>
                <a:ext uri="{FF2B5EF4-FFF2-40B4-BE49-F238E27FC236}">
                  <a16:creationId xmlns:a16="http://schemas.microsoft.com/office/drawing/2014/main" id="{D097282C-9BF8-7A48-B764-767AB7FA3EF5}"/>
                </a:ext>
              </a:extLst>
            </p:cNvPr>
            <p:cNvCxnSpPr>
              <a:cxnSpLocks noChangeShapeType="1"/>
              <a:stCxn id="11" idx="4"/>
              <a:endCxn id="9" idx="7"/>
            </p:cNvCxnSpPr>
            <p:nvPr/>
          </p:nvCxnSpPr>
          <p:spPr bwMode="auto">
            <a:xfrm rot="5400000">
              <a:off x="2715628" y="4347689"/>
              <a:ext cx="834593" cy="89161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7" name="AutoShape 15">
              <a:extLst>
                <a:ext uri="{FF2B5EF4-FFF2-40B4-BE49-F238E27FC236}">
                  <a16:creationId xmlns:a16="http://schemas.microsoft.com/office/drawing/2014/main" id="{09C10279-6DAA-6743-8A50-3DEDFCDE5B2F}"/>
                </a:ext>
              </a:extLst>
            </p:cNvPr>
            <p:cNvCxnSpPr>
              <a:cxnSpLocks noChangeShapeType="1"/>
              <a:stCxn id="10" idx="4"/>
              <a:endCxn id="11" idx="0"/>
            </p:cNvCxnSpPr>
            <p:nvPr/>
          </p:nvCxnSpPr>
          <p:spPr bwMode="auto">
            <a:xfrm rot="5400000">
              <a:off x="3169784" y="3562733"/>
              <a:ext cx="817888" cy="314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
          <p:nvSpPr>
            <p:cNvPr id="18" name="Oval 7">
              <a:extLst>
                <a:ext uri="{FF2B5EF4-FFF2-40B4-BE49-F238E27FC236}">
                  <a16:creationId xmlns:a16="http://schemas.microsoft.com/office/drawing/2014/main" id="{557590DA-A990-654A-AF4F-CA121660DA59}"/>
                </a:ext>
              </a:extLst>
            </p:cNvPr>
            <p:cNvSpPr>
              <a:spLocks noChangeArrowheads="1"/>
            </p:cNvSpPr>
            <p:nvPr/>
          </p:nvSpPr>
          <p:spPr bwMode="auto">
            <a:xfrm>
              <a:off x="3365385" y="5154949"/>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sp>
          <p:nvSpPr>
            <p:cNvPr id="19" name="Oval 7">
              <a:extLst>
                <a:ext uri="{FF2B5EF4-FFF2-40B4-BE49-F238E27FC236}">
                  <a16:creationId xmlns:a16="http://schemas.microsoft.com/office/drawing/2014/main" id="{5EF4257B-B067-234A-BA60-587358C21C4C}"/>
                </a:ext>
              </a:extLst>
            </p:cNvPr>
            <p:cNvSpPr>
              <a:spLocks noChangeArrowheads="1"/>
            </p:cNvSpPr>
            <p:nvPr/>
          </p:nvSpPr>
          <p:spPr bwMode="auto">
            <a:xfrm>
              <a:off x="1277465" y="5150471"/>
              <a:ext cx="419331" cy="411873"/>
            </a:xfrm>
            <a:prstGeom prst="ellipse">
              <a:avLst/>
            </a:prstGeom>
            <a:solidFill>
              <a:srgbClr val="008000"/>
            </a:solidFill>
            <a:ln w="9525">
              <a:solidFill>
                <a:schemeClr val="tx1"/>
              </a:solidFill>
              <a:round/>
              <a:headEnd/>
              <a:tailEnd/>
            </a:ln>
          </p:spPr>
          <p:txBody>
            <a:bodyPr wrap="none" anchor="ctr"/>
            <a:lstStyle/>
            <a:p>
              <a:endParaRPr lang="en-US"/>
            </a:p>
          </p:txBody>
        </p:sp>
        <p:cxnSp>
          <p:nvCxnSpPr>
            <p:cNvPr id="20" name="AutoShape 12">
              <a:extLst>
                <a:ext uri="{FF2B5EF4-FFF2-40B4-BE49-F238E27FC236}">
                  <a16:creationId xmlns:a16="http://schemas.microsoft.com/office/drawing/2014/main" id="{EF85FFF7-FAE1-FB4A-B8BB-7BD5E4EB7D15}"/>
                </a:ext>
              </a:extLst>
            </p:cNvPr>
            <p:cNvCxnSpPr>
              <a:cxnSpLocks noChangeShapeType="1"/>
              <a:stCxn id="7" idx="4"/>
              <a:endCxn id="6" idx="7"/>
            </p:cNvCxnSpPr>
            <p:nvPr/>
          </p:nvCxnSpPr>
          <p:spPr bwMode="auto">
            <a:xfrm flipH="1">
              <a:off x="1635387" y="3153790"/>
              <a:ext cx="903476" cy="877129"/>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23" name="AutoShape 11">
              <a:extLst>
                <a:ext uri="{FF2B5EF4-FFF2-40B4-BE49-F238E27FC236}">
                  <a16:creationId xmlns:a16="http://schemas.microsoft.com/office/drawing/2014/main" id="{A271F257-F776-EF45-ACF0-665DF50E9549}"/>
                </a:ext>
              </a:extLst>
            </p:cNvPr>
            <p:cNvCxnSpPr>
              <a:cxnSpLocks noChangeShapeType="1"/>
              <a:stCxn id="6" idx="4"/>
              <a:endCxn id="19" idx="0"/>
            </p:cNvCxnSpPr>
            <p:nvPr/>
          </p:nvCxnSpPr>
          <p:spPr bwMode="auto">
            <a:xfrm flipH="1">
              <a:off x="1487131" y="4376198"/>
              <a:ext cx="3" cy="7742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26" name="AutoShape 14">
              <a:extLst>
                <a:ext uri="{FF2B5EF4-FFF2-40B4-BE49-F238E27FC236}">
                  <a16:creationId xmlns:a16="http://schemas.microsoft.com/office/drawing/2014/main" id="{AD9B6292-CA0E-5348-98A7-6F1569638173}"/>
                </a:ext>
              </a:extLst>
            </p:cNvPr>
            <p:cNvCxnSpPr>
              <a:cxnSpLocks noChangeShapeType="1"/>
              <a:stCxn id="11" idx="4"/>
              <a:endCxn id="18" idx="0"/>
            </p:cNvCxnSpPr>
            <p:nvPr/>
          </p:nvCxnSpPr>
          <p:spPr bwMode="auto">
            <a:xfrm flipH="1">
              <a:off x="3575051" y="4376198"/>
              <a:ext cx="3677" cy="778751"/>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32" name="AutoShape 14">
              <a:extLst>
                <a:ext uri="{FF2B5EF4-FFF2-40B4-BE49-F238E27FC236}">
                  <a16:creationId xmlns:a16="http://schemas.microsoft.com/office/drawing/2014/main" id="{AD177246-0F34-584D-975D-E8D23E9D6AE3}"/>
                </a:ext>
              </a:extLst>
            </p:cNvPr>
            <p:cNvCxnSpPr>
              <a:cxnSpLocks noChangeShapeType="1"/>
              <a:stCxn id="11" idx="4"/>
              <a:endCxn id="19" idx="0"/>
            </p:cNvCxnSpPr>
            <p:nvPr/>
          </p:nvCxnSpPr>
          <p:spPr bwMode="auto">
            <a:xfrm flipH="1">
              <a:off x="1487131" y="4376198"/>
              <a:ext cx="2091597" cy="77427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grpSp>
      <p:sp>
        <p:nvSpPr>
          <p:cNvPr id="35" name="TextBox 34">
            <a:extLst>
              <a:ext uri="{FF2B5EF4-FFF2-40B4-BE49-F238E27FC236}">
                <a16:creationId xmlns:a16="http://schemas.microsoft.com/office/drawing/2014/main" id="{159536A9-6898-0447-BE09-778E1D183DD2}"/>
              </a:ext>
            </a:extLst>
          </p:cNvPr>
          <p:cNvSpPr txBox="1"/>
          <p:nvPr/>
        </p:nvSpPr>
        <p:spPr>
          <a:xfrm>
            <a:off x="4652129" y="1918362"/>
            <a:ext cx="3730252" cy="1200329"/>
          </a:xfrm>
          <a:prstGeom prst="rect">
            <a:avLst/>
          </a:prstGeom>
          <a:noFill/>
        </p:spPr>
        <p:txBody>
          <a:bodyPr wrap="none" rtlCol="0">
            <a:spAutoFit/>
          </a:bodyPr>
          <a:lstStyle/>
          <a:p>
            <a:r>
              <a:rPr lang="en-US" sz="2400" i="1" dirty="0"/>
              <a:t>Gain in Warm Water Species</a:t>
            </a:r>
          </a:p>
          <a:p>
            <a:endParaRPr lang="en-US" sz="2400" i="1" dirty="0"/>
          </a:p>
          <a:p>
            <a:r>
              <a:rPr lang="en-US" sz="2400" i="1" dirty="0"/>
              <a:t>Gain in Generalists</a:t>
            </a:r>
          </a:p>
        </p:txBody>
      </p:sp>
      <p:sp>
        <p:nvSpPr>
          <p:cNvPr id="36" name="TextBox 35">
            <a:extLst>
              <a:ext uri="{FF2B5EF4-FFF2-40B4-BE49-F238E27FC236}">
                <a16:creationId xmlns:a16="http://schemas.microsoft.com/office/drawing/2014/main" id="{D60EA430-2E3D-BF4D-BF24-0E56113ACD8B}"/>
              </a:ext>
            </a:extLst>
          </p:cNvPr>
          <p:cNvSpPr txBox="1"/>
          <p:nvPr/>
        </p:nvSpPr>
        <p:spPr>
          <a:xfrm>
            <a:off x="4854801" y="4498431"/>
            <a:ext cx="2669642" cy="1200329"/>
          </a:xfrm>
          <a:prstGeom prst="rect">
            <a:avLst/>
          </a:prstGeom>
          <a:noFill/>
        </p:spPr>
        <p:txBody>
          <a:bodyPr wrap="none" rtlCol="0">
            <a:spAutoFit/>
          </a:bodyPr>
          <a:lstStyle/>
          <a:p>
            <a:r>
              <a:rPr lang="en-US" sz="2400" i="1" dirty="0"/>
              <a:t>Overall Species Loss</a:t>
            </a:r>
          </a:p>
          <a:p>
            <a:endParaRPr lang="en-US" sz="2400" i="1" dirty="0"/>
          </a:p>
          <a:p>
            <a:r>
              <a:rPr lang="en-US" sz="2400" i="1" dirty="0"/>
              <a:t>Loss of Specialists</a:t>
            </a:r>
          </a:p>
        </p:txBody>
      </p:sp>
      <p:grpSp>
        <p:nvGrpSpPr>
          <p:cNvPr id="111" name="Group 110">
            <a:extLst>
              <a:ext uri="{FF2B5EF4-FFF2-40B4-BE49-F238E27FC236}">
                <a16:creationId xmlns:a16="http://schemas.microsoft.com/office/drawing/2014/main" id="{8A820EF9-BF5D-9243-811D-AD8298EC417E}"/>
              </a:ext>
            </a:extLst>
          </p:cNvPr>
          <p:cNvGrpSpPr/>
          <p:nvPr/>
        </p:nvGrpSpPr>
        <p:grpSpPr>
          <a:xfrm>
            <a:off x="8730391" y="1307436"/>
            <a:ext cx="2395068" cy="1990473"/>
            <a:chOff x="8730391" y="1307436"/>
            <a:chExt cx="2395068" cy="1990473"/>
          </a:xfrm>
        </p:grpSpPr>
        <p:sp>
          <p:nvSpPr>
            <p:cNvPr id="39" name="Oval 3">
              <a:extLst>
                <a:ext uri="{FF2B5EF4-FFF2-40B4-BE49-F238E27FC236}">
                  <a16:creationId xmlns:a16="http://schemas.microsoft.com/office/drawing/2014/main" id="{63601C72-7EB2-5D48-A19C-29F66F5392E7}"/>
                </a:ext>
              </a:extLst>
            </p:cNvPr>
            <p:cNvSpPr>
              <a:spLocks noChangeArrowheads="1"/>
            </p:cNvSpPr>
            <p:nvPr/>
          </p:nvSpPr>
          <p:spPr bwMode="auto">
            <a:xfrm>
              <a:off x="9346181" y="1307436"/>
              <a:ext cx="296705" cy="286230"/>
            </a:xfrm>
            <a:prstGeom prst="ellipse">
              <a:avLst/>
            </a:prstGeom>
            <a:solidFill>
              <a:srgbClr val="FF6600"/>
            </a:solidFill>
            <a:ln w="9525">
              <a:solidFill>
                <a:schemeClr val="tx1"/>
              </a:solidFill>
              <a:round/>
              <a:headEnd/>
              <a:tailEnd/>
            </a:ln>
          </p:spPr>
          <p:txBody>
            <a:bodyPr wrap="none" anchor="ctr"/>
            <a:lstStyle/>
            <a:p>
              <a:endParaRPr lang="en-US"/>
            </a:p>
          </p:txBody>
        </p:sp>
        <p:sp>
          <p:nvSpPr>
            <p:cNvPr id="40" name="Oval 4">
              <a:extLst>
                <a:ext uri="{FF2B5EF4-FFF2-40B4-BE49-F238E27FC236}">
                  <a16:creationId xmlns:a16="http://schemas.microsoft.com/office/drawing/2014/main" id="{2D0CB951-B8EC-9E43-A1D2-7536686A9EC8}"/>
                </a:ext>
              </a:extLst>
            </p:cNvPr>
            <p:cNvSpPr>
              <a:spLocks noChangeArrowheads="1"/>
            </p:cNvSpPr>
            <p:nvPr/>
          </p:nvSpPr>
          <p:spPr bwMode="auto">
            <a:xfrm>
              <a:off x="9346181" y="2172386"/>
              <a:ext cx="296705" cy="286230"/>
            </a:xfrm>
            <a:prstGeom prst="ellipse">
              <a:avLst/>
            </a:prstGeom>
            <a:solidFill>
              <a:srgbClr val="FF66FF"/>
            </a:solidFill>
            <a:ln w="9525">
              <a:solidFill>
                <a:schemeClr val="tx1"/>
              </a:solidFill>
              <a:round/>
              <a:headEnd/>
              <a:tailEnd/>
            </a:ln>
          </p:spPr>
          <p:txBody>
            <a:bodyPr wrap="none" anchor="ctr"/>
            <a:lstStyle/>
            <a:p>
              <a:endParaRPr lang="en-US"/>
            </a:p>
          </p:txBody>
        </p:sp>
        <p:sp>
          <p:nvSpPr>
            <p:cNvPr id="41" name="Oval 5">
              <a:extLst>
                <a:ext uri="{FF2B5EF4-FFF2-40B4-BE49-F238E27FC236}">
                  <a16:creationId xmlns:a16="http://schemas.microsoft.com/office/drawing/2014/main" id="{B4683210-F3BE-AE4B-B130-8D2AB28E9408}"/>
                </a:ext>
              </a:extLst>
            </p:cNvPr>
            <p:cNvSpPr>
              <a:spLocks noChangeArrowheads="1"/>
            </p:cNvSpPr>
            <p:nvPr/>
          </p:nvSpPr>
          <p:spPr bwMode="auto">
            <a:xfrm>
              <a:off x="10090360" y="1307436"/>
              <a:ext cx="296710" cy="286230"/>
            </a:xfrm>
            <a:prstGeom prst="ellipse">
              <a:avLst/>
            </a:prstGeom>
            <a:solidFill>
              <a:srgbClr val="FF6600"/>
            </a:solidFill>
            <a:ln w="9525">
              <a:solidFill>
                <a:schemeClr val="tx1"/>
              </a:solidFill>
              <a:round/>
              <a:headEnd/>
              <a:tailEnd/>
            </a:ln>
          </p:spPr>
          <p:txBody>
            <a:bodyPr wrap="none" anchor="ctr"/>
            <a:lstStyle/>
            <a:p>
              <a:endParaRPr lang="en-US"/>
            </a:p>
          </p:txBody>
        </p:sp>
        <p:sp>
          <p:nvSpPr>
            <p:cNvPr id="42" name="Oval 6">
              <a:extLst>
                <a:ext uri="{FF2B5EF4-FFF2-40B4-BE49-F238E27FC236}">
                  <a16:creationId xmlns:a16="http://schemas.microsoft.com/office/drawing/2014/main" id="{B0FA758E-43A9-E046-A130-3E4AA3F010A4}"/>
                </a:ext>
              </a:extLst>
            </p:cNvPr>
            <p:cNvSpPr>
              <a:spLocks noChangeArrowheads="1"/>
            </p:cNvSpPr>
            <p:nvPr/>
          </p:nvSpPr>
          <p:spPr bwMode="auto">
            <a:xfrm>
              <a:off x="10090360" y="2172386"/>
              <a:ext cx="296710" cy="286230"/>
            </a:xfrm>
            <a:prstGeom prst="ellipse">
              <a:avLst/>
            </a:prstGeom>
            <a:solidFill>
              <a:srgbClr val="FF66FF"/>
            </a:solidFill>
            <a:ln w="9525">
              <a:solidFill>
                <a:schemeClr val="tx1"/>
              </a:solidFill>
              <a:round/>
              <a:headEnd/>
              <a:tailEnd/>
            </a:ln>
          </p:spPr>
          <p:txBody>
            <a:bodyPr wrap="none" anchor="ctr"/>
            <a:lstStyle/>
            <a:p>
              <a:endParaRPr lang="en-US"/>
            </a:p>
          </p:txBody>
        </p:sp>
        <p:sp>
          <p:nvSpPr>
            <p:cNvPr id="43" name="Oval 7">
              <a:extLst>
                <a:ext uri="{FF2B5EF4-FFF2-40B4-BE49-F238E27FC236}">
                  <a16:creationId xmlns:a16="http://schemas.microsoft.com/office/drawing/2014/main" id="{FF04A10C-7DA6-A749-BFA0-F5F43989F338}"/>
                </a:ext>
              </a:extLst>
            </p:cNvPr>
            <p:cNvSpPr>
              <a:spLocks noChangeArrowheads="1"/>
            </p:cNvSpPr>
            <p:nvPr/>
          </p:nvSpPr>
          <p:spPr bwMode="auto">
            <a:xfrm>
              <a:off x="10090360" y="3006476"/>
              <a:ext cx="296710" cy="291433"/>
            </a:xfrm>
            <a:prstGeom prst="ellipse">
              <a:avLst/>
            </a:prstGeom>
            <a:solidFill>
              <a:srgbClr val="008000"/>
            </a:solidFill>
            <a:ln w="9525">
              <a:solidFill>
                <a:schemeClr val="tx1"/>
              </a:solidFill>
              <a:round/>
              <a:headEnd/>
              <a:tailEnd/>
            </a:ln>
          </p:spPr>
          <p:txBody>
            <a:bodyPr wrap="none" anchor="ctr"/>
            <a:lstStyle/>
            <a:p>
              <a:endParaRPr lang="en-US"/>
            </a:p>
          </p:txBody>
        </p:sp>
        <p:sp>
          <p:nvSpPr>
            <p:cNvPr id="45" name="Oval 9">
              <a:extLst>
                <a:ext uri="{FF2B5EF4-FFF2-40B4-BE49-F238E27FC236}">
                  <a16:creationId xmlns:a16="http://schemas.microsoft.com/office/drawing/2014/main" id="{37CAC2D8-0758-4048-B125-E6961D4B565A}"/>
                </a:ext>
              </a:extLst>
            </p:cNvPr>
            <p:cNvSpPr>
              <a:spLocks noChangeArrowheads="1"/>
            </p:cNvSpPr>
            <p:nvPr/>
          </p:nvSpPr>
          <p:spPr bwMode="auto">
            <a:xfrm>
              <a:off x="10823545" y="2172386"/>
              <a:ext cx="301914" cy="286230"/>
            </a:xfrm>
            <a:prstGeom prst="ellipse">
              <a:avLst/>
            </a:prstGeom>
            <a:solidFill>
              <a:srgbClr val="FF66FF"/>
            </a:solidFill>
            <a:ln w="9525">
              <a:solidFill>
                <a:schemeClr val="tx1"/>
              </a:solidFill>
              <a:round/>
              <a:headEnd/>
              <a:tailEnd/>
            </a:ln>
          </p:spPr>
          <p:txBody>
            <a:bodyPr wrap="none" anchor="ctr"/>
            <a:lstStyle/>
            <a:p>
              <a:endParaRPr lang="en-US"/>
            </a:p>
          </p:txBody>
        </p:sp>
        <p:cxnSp>
          <p:nvCxnSpPr>
            <p:cNvPr id="46" name="AutoShape 10">
              <a:extLst>
                <a:ext uri="{FF2B5EF4-FFF2-40B4-BE49-F238E27FC236}">
                  <a16:creationId xmlns:a16="http://schemas.microsoft.com/office/drawing/2014/main" id="{57F47894-4297-E946-AB90-C1927890DCE7}"/>
                </a:ext>
              </a:extLst>
            </p:cNvPr>
            <p:cNvCxnSpPr>
              <a:cxnSpLocks noChangeShapeType="1"/>
              <a:stCxn id="39" idx="4"/>
              <a:endCxn id="40" idx="0"/>
            </p:cNvCxnSpPr>
            <p:nvPr/>
          </p:nvCxnSpPr>
          <p:spPr bwMode="auto">
            <a:xfrm rot="5400000">
              <a:off x="9205175" y="1883025"/>
              <a:ext cx="578720" cy="2222"/>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47" name="AutoShape 11">
              <a:extLst>
                <a:ext uri="{FF2B5EF4-FFF2-40B4-BE49-F238E27FC236}">
                  <a16:creationId xmlns:a16="http://schemas.microsoft.com/office/drawing/2014/main" id="{16380CB7-ECCB-8645-8322-0514ED728461}"/>
                </a:ext>
              </a:extLst>
            </p:cNvPr>
            <p:cNvCxnSpPr>
              <a:cxnSpLocks noChangeShapeType="1"/>
              <a:stCxn id="40" idx="4"/>
              <a:endCxn id="43" idx="1"/>
            </p:cNvCxnSpPr>
            <p:nvPr/>
          </p:nvCxnSpPr>
          <p:spPr bwMode="auto">
            <a:xfrm rot="16200000" flipH="1">
              <a:off x="9518903" y="2434245"/>
              <a:ext cx="590540" cy="639278"/>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48" name="AutoShape 12">
              <a:extLst>
                <a:ext uri="{FF2B5EF4-FFF2-40B4-BE49-F238E27FC236}">
                  <a16:creationId xmlns:a16="http://schemas.microsoft.com/office/drawing/2014/main" id="{00C77983-7D2B-BE4A-9602-3C80F71EBD85}"/>
                </a:ext>
              </a:extLst>
            </p:cNvPr>
            <p:cNvCxnSpPr>
              <a:cxnSpLocks noChangeShapeType="1"/>
              <a:stCxn id="41" idx="4"/>
              <a:endCxn id="42" idx="0"/>
            </p:cNvCxnSpPr>
            <p:nvPr/>
          </p:nvCxnSpPr>
          <p:spPr bwMode="auto">
            <a:xfrm rot="5400000">
              <a:off x="9949355" y="1883025"/>
              <a:ext cx="578720" cy="2222"/>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49" name="AutoShape 13">
              <a:extLst>
                <a:ext uri="{FF2B5EF4-FFF2-40B4-BE49-F238E27FC236}">
                  <a16:creationId xmlns:a16="http://schemas.microsoft.com/office/drawing/2014/main" id="{D2AEABDE-4A2D-F248-9434-B9A32EBFD48B}"/>
                </a:ext>
              </a:extLst>
            </p:cNvPr>
            <p:cNvCxnSpPr>
              <a:cxnSpLocks noChangeShapeType="1"/>
              <a:stCxn id="42" idx="4"/>
              <a:endCxn id="43" idx="0"/>
            </p:cNvCxnSpPr>
            <p:nvPr/>
          </p:nvCxnSpPr>
          <p:spPr bwMode="auto">
            <a:xfrm rot="5400000">
              <a:off x="9964786" y="2732545"/>
              <a:ext cx="547861" cy="2222"/>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50" name="AutoShape 14">
              <a:extLst>
                <a:ext uri="{FF2B5EF4-FFF2-40B4-BE49-F238E27FC236}">
                  <a16:creationId xmlns:a16="http://schemas.microsoft.com/office/drawing/2014/main" id="{CFE9F9C2-CFFA-C14D-BF13-90924F0F64D0}"/>
                </a:ext>
              </a:extLst>
            </p:cNvPr>
            <p:cNvCxnSpPr>
              <a:cxnSpLocks noChangeShapeType="1"/>
              <a:stCxn id="45" idx="4"/>
              <a:endCxn id="43" idx="7"/>
            </p:cNvCxnSpPr>
            <p:nvPr/>
          </p:nvCxnSpPr>
          <p:spPr bwMode="auto">
            <a:xfrm rot="5400000">
              <a:off x="10363791" y="2438443"/>
              <a:ext cx="590540" cy="630884"/>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
          <p:nvSpPr>
            <p:cNvPr id="53" name="Oval 7">
              <a:extLst>
                <a:ext uri="{FF2B5EF4-FFF2-40B4-BE49-F238E27FC236}">
                  <a16:creationId xmlns:a16="http://schemas.microsoft.com/office/drawing/2014/main" id="{A0118B75-89B6-284F-8901-DCFBFF242829}"/>
                </a:ext>
              </a:extLst>
            </p:cNvPr>
            <p:cNvSpPr>
              <a:spLocks noChangeArrowheads="1"/>
            </p:cNvSpPr>
            <p:nvPr/>
          </p:nvSpPr>
          <p:spPr bwMode="auto">
            <a:xfrm>
              <a:off x="9346177" y="3006475"/>
              <a:ext cx="296710" cy="291433"/>
            </a:xfrm>
            <a:prstGeom prst="ellipse">
              <a:avLst/>
            </a:prstGeom>
            <a:solidFill>
              <a:srgbClr val="008000"/>
            </a:solidFill>
            <a:ln w="9525">
              <a:solidFill>
                <a:schemeClr val="tx1"/>
              </a:solidFill>
              <a:round/>
              <a:headEnd/>
              <a:tailEnd/>
            </a:ln>
          </p:spPr>
          <p:txBody>
            <a:bodyPr wrap="none" anchor="ctr"/>
            <a:lstStyle/>
            <a:p>
              <a:endParaRPr lang="en-US"/>
            </a:p>
          </p:txBody>
        </p:sp>
        <p:cxnSp>
          <p:nvCxnSpPr>
            <p:cNvPr id="54" name="AutoShape 12">
              <a:extLst>
                <a:ext uri="{FF2B5EF4-FFF2-40B4-BE49-F238E27FC236}">
                  <a16:creationId xmlns:a16="http://schemas.microsoft.com/office/drawing/2014/main" id="{FB5DEA32-39EB-3649-AE99-84B6ABB167FF}"/>
                </a:ext>
              </a:extLst>
            </p:cNvPr>
            <p:cNvCxnSpPr>
              <a:cxnSpLocks noChangeShapeType="1"/>
              <a:stCxn id="41" idx="4"/>
              <a:endCxn id="40" idx="7"/>
            </p:cNvCxnSpPr>
            <p:nvPr/>
          </p:nvCxnSpPr>
          <p:spPr bwMode="auto">
            <a:xfrm flipH="1">
              <a:off x="9599435" y="1593666"/>
              <a:ext cx="639281" cy="620638"/>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55" name="AutoShape 11">
              <a:extLst>
                <a:ext uri="{FF2B5EF4-FFF2-40B4-BE49-F238E27FC236}">
                  <a16:creationId xmlns:a16="http://schemas.microsoft.com/office/drawing/2014/main" id="{CC57F391-31CD-0A45-AD57-6EEB7797219E}"/>
                </a:ext>
              </a:extLst>
            </p:cNvPr>
            <p:cNvCxnSpPr>
              <a:cxnSpLocks noChangeShapeType="1"/>
              <a:stCxn id="40" idx="4"/>
              <a:endCxn id="53" idx="0"/>
            </p:cNvCxnSpPr>
            <p:nvPr/>
          </p:nvCxnSpPr>
          <p:spPr bwMode="auto">
            <a:xfrm flipH="1">
              <a:off x="9494532" y="2458616"/>
              <a:ext cx="2" cy="547859"/>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57" name="AutoShape 14">
              <a:extLst>
                <a:ext uri="{FF2B5EF4-FFF2-40B4-BE49-F238E27FC236}">
                  <a16:creationId xmlns:a16="http://schemas.microsoft.com/office/drawing/2014/main" id="{486976CC-9499-524C-B85B-87F85BC76DB6}"/>
                </a:ext>
              </a:extLst>
            </p:cNvPr>
            <p:cNvCxnSpPr>
              <a:cxnSpLocks noChangeShapeType="1"/>
              <a:stCxn id="45" idx="4"/>
              <a:endCxn id="53" idx="0"/>
            </p:cNvCxnSpPr>
            <p:nvPr/>
          </p:nvCxnSpPr>
          <p:spPr bwMode="auto">
            <a:xfrm flipH="1">
              <a:off x="9494532" y="2458616"/>
              <a:ext cx="1479970" cy="547859"/>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
          <p:nvSpPr>
            <p:cNvPr id="78" name="Oval 4">
              <a:extLst>
                <a:ext uri="{FF2B5EF4-FFF2-40B4-BE49-F238E27FC236}">
                  <a16:creationId xmlns:a16="http://schemas.microsoft.com/office/drawing/2014/main" id="{EA150769-65C8-0242-9846-52D3F76F0652}"/>
                </a:ext>
              </a:extLst>
            </p:cNvPr>
            <p:cNvSpPr>
              <a:spLocks noChangeArrowheads="1"/>
            </p:cNvSpPr>
            <p:nvPr/>
          </p:nvSpPr>
          <p:spPr bwMode="auto">
            <a:xfrm>
              <a:off x="8730391" y="2179714"/>
              <a:ext cx="296705" cy="286230"/>
            </a:xfrm>
            <a:prstGeom prst="ellipse">
              <a:avLst/>
            </a:prstGeom>
            <a:gradFill>
              <a:gsLst>
                <a:gs pos="0">
                  <a:schemeClr val="accent2">
                    <a:lumMod val="0"/>
                    <a:lumOff val="100000"/>
                  </a:schemeClr>
                </a:gs>
                <a:gs pos="35000">
                  <a:schemeClr val="accent2">
                    <a:lumMod val="0"/>
                    <a:lumOff val="100000"/>
                  </a:schemeClr>
                </a:gs>
                <a:gs pos="100000">
                  <a:srgbClr val="FF66FF"/>
                </a:gs>
              </a:gsLst>
              <a:path path="circle">
                <a:fillToRect l="50000" t="-80000" r="50000" b="180000"/>
              </a:path>
            </a:gradFill>
            <a:ln w="9525">
              <a:solidFill>
                <a:schemeClr val="tx1"/>
              </a:solidFill>
              <a:round/>
              <a:headEnd/>
              <a:tailEnd/>
            </a:ln>
          </p:spPr>
          <p:txBody>
            <a:bodyPr wrap="none" anchor="ctr"/>
            <a:lstStyle/>
            <a:p>
              <a:endParaRPr lang="en-US"/>
            </a:p>
          </p:txBody>
        </p:sp>
        <p:sp>
          <p:nvSpPr>
            <p:cNvPr id="79" name="Oval 7">
              <a:extLst>
                <a:ext uri="{FF2B5EF4-FFF2-40B4-BE49-F238E27FC236}">
                  <a16:creationId xmlns:a16="http://schemas.microsoft.com/office/drawing/2014/main" id="{16622E80-9B42-A647-AAA0-3C41A5437A11}"/>
                </a:ext>
              </a:extLst>
            </p:cNvPr>
            <p:cNvSpPr>
              <a:spLocks noChangeArrowheads="1"/>
            </p:cNvSpPr>
            <p:nvPr/>
          </p:nvSpPr>
          <p:spPr bwMode="auto">
            <a:xfrm>
              <a:off x="8730391" y="3006474"/>
              <a:ext cx="296710" cy="29143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solidFill>
                <a:schemeClr val="tx1"/>
              </a:solidFill>
              <a:round/>
              <a:headEnd/>
              <a:tailEnd/>
            </a:ln>
          </p:spPr>
          <p:txBody>
            <a:bodyPr wrap="none" anchor="ctr"/>
            <a:lstStyle/>
            <a:p>
              <a:endParaRPr lang="en-US"/>
            </a:p>
          </p:txBody>
        </p:sp>
        <p:sp>
          <p:nvSpPr>
            <p:cNvPr id="80" name="Oval 8">
              <a:extLst>
                <a:ext uri="{FF2B5EF4-FFF2-40B4-BE49-F238E27FC236}">
                  <a16:creationId xmlns:a16="http://schemas.microsoft.com/office/drawing/2014/main" id="{C2916657-79F6-FA40-B83E-4B9B5C354B9C}"/>
                </a:ext>
              </a:extLst>
            </p:cNvPr>
            <p:cNvSpPr>
              <a:spLocks noChangeArrowheads="1"/>
            </p:cNvSpPr>
            <p:nvPr/>
          </p:nvSpPr>
          <p:spPr bwMode="auto">
            <a:xfrm>
              <a:off x="8730391" y="1309058"/>
              <a:ext cx="301914" cy="28623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9525">
              <a:solidFill>
                <a:schemeClr val="tx1"/>
              </a:solidFill>
              <a:round/>
              <a:headEnd/>
              <a:tailEnd/>
            </a:ln>
          </p:spPr>
          <p:txBody>
            <a:bodyPr wrap="none" anchor="ctr"/>
            <a:lstStyle/>
            <a:p>
              <a:endParaRPr lang="en-US" dirty="0"/>
            </a:p>
          </p:txBody>
        </p:sp>
        <p:cxnSp>
          <p:nvCxnSpPr>
            <p:cNvPr id="81" name="AutoShape 11">
              <a:extLst>
                <a:ext uri="{FF2B5EF4-FFF2-40B4-BE49-F238E27FC236}">
                  <a16:creationId xmlns:a16="http://schemas.microsoft.com/office/drawing/2014/main" id="{26A53F53-18E2-5944-8BBC-6C3D471048B8}"/>
                </a:ext>
              </a:extLst>
            </p:cNvPr>
            <p:cNvCxnSpPr>
              <a:cxnSpLocks noChangeShapeType="1"/>
              <a:stCxn id="78" idx="4"/>
              <a:endCxn id="53" idx="0"/>
            </p:cNvCxnSpPr>
            <p:nvPr/>
          </p:nvCxnSpPr>
          <p:spPr bwMode="auto">
            <a:xfrm>
              <a:off x="8878744" y="2465944"/>
              <a:ext cx="615788" cy="540531"/>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84" name="AutoShape 11">
              <a:extLst>
                <a:ext uri="{FF2B5EF4-FFF2-40B4-BE49-F238E27FC236}">
                  <a16:creationId xmlns:a16="http://schemas.microsoft.com/office/drawing/2014/main" id="{91FBFC2B-AA9A-4543-AE9E-868110F5CBCB}"/>
                </a:ext>
              </a:extLst>
            </p:cNvPr>
            <p:cNvCxnSpPr>
              <a:cxnSpLocks noChangeShapeType="1"/>
              <a:stCxn id="78" idx="4"/>
              <a:endCxn id="79" idx="0"/>
            </p:cNvCxnSpPr>
            <p:nvPr/>
          </p:nvCxnSpPr>
          <p:spPr bwMode="auto">
            <a:xfrm>
              <a:off x="8878744" y="2465944"/>
              <a:ext cx="2" cy="54053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87" name="AutoShape 11">
              <a:extLst>
                <a:ext uri="{FF2B5EF4-FFF2-40B4-BE49-F238E27FC236}">
                  <a16:creationId xmlns:a16="http://schemas.microsoft.com/office/drawing/2014/main" id="{E1F8A483-197A-2D49-AF46-0C089100E7CE}"/>
                </a:ext>
              </a:extLst>
            </p:cNvPr>
            <p:cNvCxnSpPr>
              <a:cxnSpLocks noChangeShapeType="1"/>
              <a:stCxn id="78" idx="4"/>
              <a:endCxn id="43" idx="0"/>
            </p:cNvCxnSpPr>
            <p:nvPr/>
          </p:nvCxnSpPr>
          <p:spPr bwMode="auto">
            <a:xfrm>
              <a:off x="8878744" y="2465944"/>
              <a:ext cx="1359971" cy="540532"/>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90" name="AutoShape 11">
              <a:extLst>
                <a:ext uri="{FF2B5EF4-FFF2-40B4-BE49-F238E27FC236}">
                  <a16:creationId xmlns:a16="http://schemas.microsoft.com/office/drawing/2014/main" id="{62F23536-11F7-DD4B-8FAF-CF2462AC8527}"/>
                </a:ext>
              </a:extLst>
            </p:cNvPr>
            <p:cNvCxnSpPr>
              <a:cxnSpLocks noChangeShapeType="1"/>
              <a:stCxn id="80" idx="4"/>
              <a:endCxn id="78" idx="0"/>
            </p:cNvCxnSpPr>
            <p:nvPr/>
          </p:nvCxnSpPr>
          <p:spPr bwMode="auto">
            <a:xfrm flipH="1">
              <a:off x="8878744" y="1595288"/>
              <a:ext cx="2604" cy="584426"/>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93" name="AutoShape 11">
              <a:extLst>
                <a:ext uri="{FF2B5EF4-FFF2-40B4-BE49-F238E27FC236}">
                  <a16:creationId xmlns:a16="http://schemas.microsoft.com/office/drawing/2014/main" id="{B4AF3E18-4D56-994E-B3BE-FB9D2A6F9A68}"/>
                </a:ext>
              </a:extLst>
            </p:cNvPr>
            <p:cNvCxnSpPr>
              <a:cxnSpLocks noChangeShapeType="1"/>
              <a:endCxn id="40" idx="0"/>
            </p:cNvCxnSpPr>
            <p:nvPr/>
          </p:nvCxnSpPr>
          <p:spPr bwMode="auto">
            <a:xfrm>
              <a:off x="8898707" y="1617236"/>
              <a:ext cx="595827" cy="555150"/>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96" name="AutoShape 11">
              <a:extLst>
                <a:ext uri="{FF2B5EF4-FFF2-40B4-BE49-F238E27FC236}">
                  <a16:creationId xmlns:a16="http://schemas.microsoft.com/office/drawing/2014/main" id="{D2385350-9069-C543-9915-55DC530BD904}"/>
                </a:ext>
              </a:extLst>
            </p:cNvPr>
            <p:cNvCxnSpPr>
              <a:cxnSpLocks noChangeShapeType="1"/>
              <a:stCxn id="80" idx="4"/>
              <a:endCxn id="42" idx="0"/>
            </p:cNvCxnSpPr>
            <p:nvPr/>
          </p:nvCxnSpPr>
          <p:spPr bwMode="auto">
            <a:xfrm>
              <a:off x="8881348" y="1595288"/>
              <a:ext cx="1357367" cy="577098"/>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99" name="AutoShape 11">
              <a:extLst>
                <a:ext uri="{FF2B5EF4-FFF2-40B4-BE49-F238E27FC236}">
                  <a16:creationId xmlns:a16="http://schemas.microsoft.com/office/drawing/2014/main" id="{4411BC38-10E3-6646-AB6F-69E8132D1A1C}"/>
                </a:ext>
              </a:extLst>
            </p:cNvPr>
            <p:cNvCxnSpPr>
              <a:cxnSpLocks noChangeShapeType="1"/>
              <a:endCxn id="45" idx="0"/>
            </p:cNvCxnSpPr>
            <p:nvPr/>
          </p:nvCxnSpPr>
          <p:spPr bwMode="auto">
            <a:xfrm>
              <a:off x="8861385" y="1616551"/>
              <a:ext cx="2113117" cy="555835"/>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102" name="AutoShape 11">
              <a:extLst>
                <a:ext uri="{FF2B5EF4-FFF2-40B4-BE49-F238E27FC236}">
                  <a16:creationId xmlns:a16="http://schemas.microsoft.com/office/drawing/2014/main" id="{AD1B9D6D-80AF-E147-9662-40F2D7D38879}"/>
                </a:ext>
              </a:extLst>
            </p:cNvPr>
            <p:cNvCxnSpPr>
              <a:cxnSpLocks noChangeShapeType="1"/>
              <a:stCxn id="40" idx="4"/>
              <a:endCxn id="79" idx="0"/>
            </p:cNvCxnSpPr>
            <p:nvPr/>
          </p:nvCxnSpPr>
          <p:spPr bwMode="auto">
            <a:xfrm flipH="1">
              <a:off x="8878746" y="2458616"/>
              <a:ext cx="615788" cy="547858"/>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grpSp>
      <p:grpSp>
        <p:nvGrpSpPr>
          <p:cNvPr id="112" name="Group 111">
            <a:extLst>
              <a:ext uri="{FF2B5EF4-FFF2-40B4-BE49-F238E27FC236}">
                <a16:creationId xmlns:a16="http://schemas.microsoft.com/office/drawing/2014/main" id="{0C47EF5E-D94A-EC45-A79C-953A9760FA15}"/>
              </a:ext>
            </a:extLst>
          </p:cNvPr>
          <p:cNvGrpSpPr/>
          <p:nvPr/>
        </p:nvGrpSpPr>
        <p:grpSpPr>
          <a:xfrm>
            <a:off x="8858150" y="4118708"/>
            <a:ext cx="2375110" cy="1994766"/>
            <a:chOff x="8858150" y="4118708"/>
            <a:chExt cx="2375110" cy="1994766"/>
          </a:xfrm>
        </p:grpSpPr>
        <p:sp>
          <p:nvSpPr>
            <p:cNvPr id="59" name="Oval 3">
              <a:extLst>
                <a:ext uri="{FF2B5EF4-FFF2-40B4-BE49-F238E27FC236}">
                  <a16:creationId xmlns:a16="http://schemas.microsoft.com/office/drawing/2014/main" id="{E9072B1D-FFC6-4B46-AB23-801C887672BE}"/>
                </a:ext>
              </a:extLst>
            </p:cNvPr>
            <p:cNvSpPr>
              <a:spLocks noChangeArrowheads="1"/>
            </p:cNvSpPr>
            <p:nvPr/>
          </p:nvSpPr>
          <p:spPr bwMode="auto">
            <a:xfrm>
              <a:off x="9453982" y="4118708"/>
              <a:ext cx="296705" cy="286230"/>
            </a:xfrm>
            <a:prstGeom prst="ellipse">
              <a:avLst/>
            </a:prstGeom>
            <a:solidFill>
              <a:srgbClr val="FF6600"/>
            </a:solidFill>
            <a:ln w="9525">
              <a:solidFill>
                <a:schemeClr val="tx1"/>
              </a:solidFill>
              <a:round/>
              <a:headEnd/>
              <a:tailEnd/>
            </a:ln>
          </p:spPr>
          <p:txBody>
            <a:bodyPr wrap="none" anchor="ctr"/>
            <a:lstStyle/>
            <a:p>
              <a:endParaRPr lang="en-US"/>
            </a:p>
          </p:txBody>
        </p:sp>
        <p:sp>
          <p:nvSpPr>
            <p:cNvPr id="60" name="Oval 4">
              <a:extLst>
                <a:ext uri="{FF2B5EF4-FFF2-40B4-BE49-F238E27FC236}">
                  <a16:creationId xmlns:a16="http://schemas.microsoft.com/office/drawing/2014/main" id="{13138E92-18D2-604F-BC1F-EE03034C2E0B}"/>
                </a:ext>
              </a:extLst>
            </p:cNvPr>
            <p:cNvSpPr>
              <a:spLocks noChangeArrowheads="1"/>
            </p:cNvSpPr>
            <p:nvPr/>
          </p:nvSpPr>
          <p:spPr bwMode="auto">
            <a:xfrm>
              <a:off x="9453982" y="4983658"/>
              <a:ext cx="296705" cy="286230"/>
            </a:xfrm>
            <a:prstGeom prst="ellipse">
              <a:avLst/>
            </a:prstGeom>
            <a:solidFill>
              <a:srgbClr val="FF66FF"/>
            </a:solidFill>
            <a:ln w="9525">
              <a:solidFill>
                <a:schemeClr val="tx1"/>
              </a:solidFill>
              <a:round/>
              <a:headEnd/>
              <a:tailEnd/>
            </a:ln>
          </p:spPr>
          <p:txBody>
            <a:bodyPr wrap="none" anchor="ctr"/>
            <a:lstStyle/>
            <a:p>
              <a:endParaRPr lang="en-US"/>
            </a:p>
          </p:txBody>
        </p:sp>
        <p:sp>
          <p:nvSpPr>
            <p:cNvPr id="61" name="Oval 5">
              <a:extLst>
                <a:ext uri="{FF2B5EF4-FFF2-40B4-BE49-F238E27FC236}">
                  <a16:creationId xmlns:a16="http://schemas.microsoft.com/office/drawing/2014/main" id="{BED1B61E-3E51-304B-B14B-A8BF9790E353}"/>
                </a:ext>
              </a:extLst>
            </p:cNvPr>
            <p:cNvSpPr>
              <a:spLocks noChangeArrowheads="1"/>
            </p:cNvSpPr>
            <p:nvPr/>
          </p:nvSpPr>
          <p:spPr bwMode="auto">
            <a:xfrm>
              <a:off x="10198161" y="4118708"/>
              <a:ext cx="296710" cy="286230"/>
            </a:xfrm>
            <a:prstGeom prst="ellipse">
              <a:avLst/>
            </a:prstGeom>
            <a:solidFill>
              <a:srgbClr val="FF6600"/>
            </a:solidFill>
            <a:ln w="9525">
              <a:solidFill>
                <a:schemeClr val="tx1"/>
              </a:solidFill>
              <a:round/>
              <a:headEnd/>
              <a:tailEnd/>
            </a:ln>
          </p:spPr>
          <p:txBody>
            <a:bodyPr wrap="none" anchor="ctr"/>
            <a:lstStyle/>
            <a:p>
              <a:endParaRPr lang="en-US"/>
            </a:p>
          </p:txBody>
        </p:sp>
        <p:sp>
          <p:nvSpPr>
            <p:cNvPr id="63" name="Oval 7">
              <a:extLst>
                <a:ext uri="{FF2B5EF4-FFF2-40B4-BE49-F238E27FC236}">
                  <a16:creationId xmlns:a16="http://schemas.microsoft.com/office/drawing/2014/main" id="{25FA4AFA-5903-8F43-9DB7-A7BE1A3AD915}"/>
                </a:ext>
              </a:extLst>
            </p:cNvPr>
            <p:cNvSpPr>
              <a:spLocks noChangeArrowheads="1"/>
            </p:cNvSpPr>
            <p:nvPr/>
          </p:nvSpPr>
          <p:spPr bwMode="auto">
            <a:xfrm>
              <a:off x="10198161" y="5817748"/>
              <a:ext cx="296710" cy="291433"/>
            </a:xfrm>
            <a:prstGeom prst="ellipse">
              <a:avLst/>
            </a:prstGeom>
            <a:solidFill>
              <a:srgbClr val="008000"/>
            </a:solidFill>
            <a:ln w="9525">
              <a:solidFill>
                <a:schemeClr val="tx1"/>
              </a:solidFill>
              <a:round/>
              <a:headEnd/>
              <a:tailEnd/>
            </a:ln>
          </p:spPr>
          <p:txBody>
            <a:bodyPr wrap="none" anchor="ctr"/>
            <a:lstStyle/>
            <a:p>
              <a:endParaRPr lang="en-US"/>
            </a:p>
          </p:txBody>
        </p:sp>
        <p:sp>
          <p:nvSpPr>
            <p:cNvPr id="65" name="Oval 9">
              <a:extLst>
                <a:ext uri="{FF2B5EF4-FFF2-40B4-BE49-F238E27FC236}">
                  <a16:creationId xmlns:a16="http://schemas.microsoft.com/office/drawing/2014/main" id="{1A5DAE78-68AC-6E48-84FE-02218747A2AB}"/>
                </a:ext>
              </a:extLst>
            </p:cNvPr>
            <p:cNvSpPr>
              <a:spLocks noChangeArrowheads="1"/>
            </p:cNvSpPr>
            <p:nvPr/>
          </p:nvSpPr>
          <p:spPr bwMode="auto">
            <a:xfrm>
              <a:off x="10931346" y="4983658"/>
              <a:ext cx="301914" cy="286230"/>
            </a:xfrm>
            <a:prstGeom prst="ellipse">
              <a:avLst/>
            </a:prstGeom>
            <a:solidFill>
              <a:srgbClr val="FF66FF"/>
            </a:solidFill>
            <a:ln w="9525">
              <a:solidFill>
                <a:schemeClr val="tx1"/>
              </a:solidFill>
              <a:round/>
              <a:headEnd/>
              <a:tailEnd/>
            </a:ln>
          </p:spPr>
          <p:txBody>
            <a:bodyPr wrap="none" anchor="ctr"/>
            <a:lstStyle/>
            <a:p>
              <a:endParaRPr lang="en-US"/>
            </a:p>
          </p:txBody>
        </p:sp>
        <p:cxnSp>
          <p:nvCxnSpPr>
            <p:cNvPr id="66" name="AutoShape 10">
              <a:extLst>
                <a:ext uri="{FF2B5EF4-FFF2-40B4-BE49-F238E27FC236}">
                  <a16:creationId xmlns:a16="http://schemas.microsoft.com/office/drawing/2014/main" id="{D1CA72DF-AD48-A441-A592-F658BE615996}"/>
                </a:ext>
              </a:extLst>
            </p:cNvPr>
            <p:cNvCxnSpPr>
              <a:cxnSpLocks noChangeShapeType="1"/>
              <a:stCxn id="59" idx="4"/>
              <a:endCxn id="60" idx="0"/>
            </p:cNvCxnSpPr>
            <p:nvPr/>
          </p:nvCxnSpPr>
          <p:spPr bwMode="auto">
            <a:xfrm rot="5400000">
              <a:off x="9312976" y="4694297"/>
              <a:ext cx="578720" cy="2222"/>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67" name="AutoShape 11">
              <a:extLst>
                <a:ext uri="{FF2B5EF4-FFF2-40B4-BE49-F238E27FC236}">
                  <a16:creationId xmlns:a16="http://schemas.microsoft.com/office/drawing/2014/main" id="{D2A46B4C-7409-474A-865D-CBDCAC2D58C4}"/>
                </a:ext>
              </a:extLst>
            </p:cNvPr>
            <p:cNvCxnSpPr>
              <a:cxnSpLocks noChangeShapeType="1"/>
              <a:stCxn id="60" idx="4"/>
              <a:endCxn id="63" idx="1"/>
            </p:cNvCxnSpPr>
            <p:nvPr/>
          </p:nvCxnSpPr>
          <p:spPr bwMode="auto">
            <a:xfrm rot="16200000" flipH="1">
              <a:off x="9626704" y="5245517"/>
              <a:ext cx="590540" cy="639278"/>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70" name="AutoShape 14">
              <a:extLst>
                <a:ext uri="{FF2B5EF4-FFF2-40B4-BE49-F238E27FC236}">
                  <a16:creationId xmlns:a16="http://schemas.microsoft.com/office/drawing/2014/main" id="{6B490054-823B-0F4B-999A-22323523A724}"/>
                </a:ext>
              </a:extLst>
            </p:cNvPr>
            <p:cNvCxnSpPr>
              <a:cxnSpLocks noChangeShapeType="1"/>
              <a:stCxn id="65" idx="4"/>
              <a:endCxn id="63" idx="7"/>
            </p:cNvCxnSpPr>
            <p:nvPr/>
          </p:nvCxnSpPr>
          <p:spPr bwMode="auto">
            <a:xfrm rot="5400000">
              <a:off x="10471592" y="5249715"/>
              <a:ext cx="590540" cy="630884"/>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
          <p:nvSpPr>
            <p:cNvPr id="72" name="Oval 7">
              <a:extLst>
                <a:ext uri="{FF2B5EF4-FFF2-40B4-BE49-F238E27FC236}">
                  <a16:creationId xmlns:a16="http://schemas.microsoft.com/office/drawing/2014/main" id="{7EF97156-D2CE-B34F-9962-123A57FDE3A8}"/>
                </a:ext>
              </a:extLst>
            </p:cNvPr>
            <p:cNvSpPr>
              <a:spLocks noChangeArrowheads="1"/>
            </p:cNvSpPr>
            <p:nvPr/>
          </p:nvSpPr>
          <p:spPr bwMode="auto">
            <a:xfrm>
              <a:off x="10931346" y="5820915"/>
              <a:ext cx="296710" cy="291433"/>
            </a:xfrm>
            <a:prstGeom prst="ellipse">
              <a:avLst/>
            </a:prstGeom>
            <a:solidFill>
              <a:srgbClr val="008000"/>
            </a:solidFill>
            <a:ln w="9525">
              <a:solidFill>
                <a:schemeClr val="tx1"/>
              </a:solidFill>
              <a:round/>
              <a:headEnd/>
              <a:tailEnd/>
            </a:ln>
          </p:spPr>
          <p:txBody>
            <a:bodyPr wrap="none" anchor="ctr"/>
            <a:lstStyle/>
            <a:p>
              <a:endParaRPr lang="en-US"/>
            </a:p>
          </p:txBody>
        </p:sp>
        <p:sp>
          <p:nvSpPr>
            <p:cNvPr id="73" name="Oval 7">
              <a:extLst>
                <a:ext uri="{FF2B5EF4-FFF2-40B4-BE49-F238E27FC236}">
                  <a16:creationId xmlns:a16="http://schemas.microsoft.com/office/drawing/2014/main" id="{0AF7F000-B6B5-E446-B0EB-913D932018F6}"/>
                </a:ext>
              </a:extLst>
            </p:cNvPr>
            <p:cNvSpPr>
              <a:spLocks noChangeArrowheads="1"/>
            </p:cNvSpPr>
            <p:nvPr/>
          </p:nvSpPr>
          <p:spPr bwMode="auto">
            <a:xfrm>
              <a:off x="9453978" y="5817747"/>
              <a:ext cx="296710" cy="291433"/>
            </a:xfrm>
            <a:prstGeom prst="ellipse">
              <a:avLst/>
            </a:prstGeom>
            <a:solidFill>
              <a:srgbClr val="008000"/>
            </a:solidFill>
            <a:ln w="9525">
              <a:solidFill>
                <a:schemeClr val="tx1"/>
              </a:solidFill>
              <a:round/>
              <a:headEnd/>
              <a:tailEnd/>
            </a:ln>
          </p:spPr>
          <p:txBody>
            <a:bodyPr wrap="none" anchor="ctr"/>
            <a:lstStyle/>
            <a:p>
              <a:endParaRPr lang="en-US"/>
            </a:p>
          </p:txBody>
        </p:sp>
        <p:cxnSp>
          <p:nvCxnSpPr>
            <p:cNvPr id="74" name="AutoShape 12">
              <a:extLst>
                <a:ext uri="{FF2B5EF4-FFF2-40B4-BE49-F238E27FC236}">
                  <a16:creationId xmlns:a16="http://schemas.microsoft.com/office/drawing/2014/main" id="{A9748BD7-5016-7A40-A288-BC5DB96E0B9B}"/>
                </a:ext>
              </a:extLst>
            </p:cNvPr>
            <p:cNvCxnSpPr>
              <a:cxnSpLocks noChangeShapeType="1"/>
              <a:stCxn id="61" idx="4"/>
              <a:endCxn id="60" idx="7"/>
            </p:cNvCxnSpPr>
            <p:nvPr/>
          </p:nvCxnSpPr>
          <p:spPr bwMode="auto">
            <a:xfrm flipH="1">
              <a:off x="9707236" y="4404938"/>
              <a:ext cx="639281" cy="620638"/>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75" name="AutoShape 11">
              <a:extLst>
                <a:ext uri="{FF2B5EF4-FFF2-40B4-BE49-F238E27FC236}">
                  <a16:creationId xmlns:a16="http://schemas.microsoft.com/office/drawing/2014/main" id="{4DC510F2-6856-F248-9B4E-EC9B5C233E14}"/>
                </a:ext>
              </a:extLst>
            </p:cNvPr>
            <p:cNvCxnSpPr>
              <a:cxnSpLocks noChangeShapeType="1"/>
              <a:stCxn id="60" idx="4"/>
              <a:endCxn id="73" idx="0"/>
            </p:cNvCxnSpPr>
            <p:nvPr/>
          </p:nvCxnSpPr>
          <p:spPr bwMode="auto">
            <a:xfrm flipH="1">
              <a:off x="9602333" y="5269888"/>
              <a:ext cx="2" cy="547859"/>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76" name="AutoShape 14">
              <a:extLst>
                <a:ext uri="{FF2B5EF4-FFF2-40B4-BE49-F238E27FC236}">
                  <a16:creationId xmlns:a16="http://schemas.microsoft.com/office/drawing/2014/main" id="{15E75E5D-7F55-1C47-B044-574F82E24889}"/>
                </a:ext>
              </a:extLst>
            </p:cNvPr>
            <p:cNvCxnSpPr>
              <a:cxnSpLocks noChangeShapeType="1"/>
              <a:stCxn id="65" idx="4"/>
              <a:endCxn id="72" idx="0"/>
            </p:cNvCxnSpPr>
            <p:nvPr/>
          </p:nvCxnSpPr>
          <p:spPr bwMode="auto">
            <a:xfrm flipH="1">
              <a:off x="11079701" y="5269888"/>
              <a:ext cx="2602" cy="551028"/>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77" name="AutoShape 14">
              <a:extLst>
                <a:ext uri="{FF2B5EF4-FFF2-40B4-BE49-F238E27FC236}">
                  <a16:creationId xmlns:a16="http://schemas.microsoft.com/office/drawing/2014/main" id="{F5FD4164-68ED-0346-9D4E-FE5CE1DE5476}"/>
                </a:ext>
              </a:extLst>
            </p:cNvPr>
            <p:cNvCxnSpPr>
              <a:cxnSpLocks noChangeShapeType="1"/>
              <a:stCxn id="65" idx="4"/>
              <a:endCxn id="73" idx="0"/>
            </p:cNvCxnSpPr>
            <p:nvPr/>
          </p:nvCxnSpPr>
          <p:spPr bwMode="auto">
            <a:xfrm flipH="1">
              <a:off x="9602333" y="5269888"/>
              <a:ext cx="1479970" cy="547859"/>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sp>
          <p:nvSpPr>
            <p:cNvPr id="105" name="Oval 7">
              <a:extLst>
                <a:ext uri="{FF2B5EF4-FFF2-40B4-BE49-F238E27FC236}">
                  <a16:creationId xmlns:a16="http://schemas.microsoft.com/office/drawing/2014/main" id="{ADFF96EA-410F-C747-8FC3-23BCF0D6A1C7}"/>
                </a:ext>
              </a:extLst>
            </p:cNvPr>
            <p:cNvSpPr>
              <a:spLocks noChangeArrowheads="1"/>
            </p:cNvSpPr>
            <p:nvPr/>
          </p:nvSpPr>
          <p:spPr bwMode="auto">
            <a:xfrm>
              <a:off x="8858150" y="5822041"/>
              <a:ext cx="296710" cy="29143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solidFill>
                <a:schemeClr val="tx1"/>
              </a:solidFill>
              <a:round/>
              <a:headEnd/>
              <a:tailEnd/>
            </a:ln>
          </p:spPr>
          <p:txBody>
            <a:bodyPr wrap="none" anchor="ctr"/>
            <a:lstStyle/>
            <a:p>
              <a:endParaRPr lang="en-US"/>
            </a:p>
          </p:txBody>
        </p:sp>
        <p:cxnSp>
          <p:nvCxnSpPr>
            <p:cNvPr id="106" name="AutoShape 11">
              <a:extLst>
                <a:ext uri="{FF2B5EF4-FFF2-40B4-BE49-F238E27FC236}">
                  <a16:creationId xmlns:a16="http://schemas.microsoft.com/office/drawing/2014/main" id="{BE19DA7C-2AEB-B44F-AC20-1A8D51355C3B}"/>
                </a:ext>
              </a:extLst>
            </p:cNvPr>
            <p:cNvCxnSpPr>
              <a:cxnSpLocks noChangeShapeType="1"/>
              <a:stCxn id="60" idx="4"/>
              <a:endCxn id="105" idx="0"/>
            </p:cNvCxnSpPr>
            <p:nvPr/>
          </p:nvCxnSpPr>
          <p:spPr bwMode="auto">
            <a:xfrm flipH="1">
              <a:off x="9006505" y="5269888"/>
              <a:ext cx="595830" cy="552153"/>
            </a:xfrm>
            <a:prstGeom prst="straightConnector1">
              <a:avLst/>
            </a:prstGeom>
            <a:noFill/>
            <a:ln w="25400">
              <a:solidFill>
                <a:schemeClr val="tx1"/>
              </a:solidFill>
              <a:round/>
              <a:headEnd/>
              <a:tailEnd type="triangle" w="med" len="med"/>
            </a:ln>
            <a:extLst>
              <a:ext uri="{909E8E84-426E-40dd-AFC4-6F175D3DCCD1}">
                <a14:hiddenFill xmlns:mc="http://schemas.openxmlformats.org/markup-compatibility/2006" xmlns:mv="urn:schemas-microsoft-com:mac:vml" xmlns:a14="http://schemas.microsoft.com/office/drawing/2010/main" xmlns="">
                  <a:noFill/>
                </a14:hiddenFill>
              </a:ext>
            </a:extLst>
          </p:spPr>
        </p:cxnSp>
      </p:grpSp>
      <p:sp>
        <p:nvSpPr>
          <p:cNvPr id="109" name="Right Arrow 108">
            <a:extLst>
              <a:ext uri="{FF2B5EF4-FFF2-40B4-BE49-F238E27FC236}">
                <a16:creationId xmlns:a16="http://schemas.microsoft.com/office/drawing/2014/main" id="{4679A6DE-55FC-614B-9765-61F464D1661C}"/>
              </a:ext>
            </a:extLst>
          </p:cNvPr>
          <p:cNvSpPr/>
          <p:nvPr/>
        </p:nvSpPr>
        <p:spPr>
          <a:xfrm>
            <a:off x="4401570" y="2370744"/>
            <a:ext cx="3980811" cy="361801"/>
          </a:xfrm>
          <a:prstGeom prst="rightArrow">
            <a:avLst/>
          </a:prstGeom>
          <a:solidFill>
            <a:srgbClr val="FF7E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ight Arrow 109">
            <a:extLst>
              <a:ext uri="{FF2B5EF4-FFF2-40B4-BE49-F238E27FC236}">
                <a16:creationId xmlns:a16="http://schemas.microsoft.com/office/drawing/2014/main" id="{F56A4DDF-0B98-E948-A1BB-C86960A61B1B}"/>
              </a:ext>
            </a:extLst>
          </p:cNvPr>
          <p:cNvSpPr/>
          <p:nvPr/>
        </p:nvSpPr>
        <p:spPr>
          <a:xfrm>
            <a:off x="4401570" y="4945872"/>
            <a:ext cx="3980811" cy="361801"/>
          </a:xfrm>
          <a:prstGeom prst="right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486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109" grpId="0" animBg="1"/>
      <p:bldP spid="1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IMG_4116.jpg">
            <a:extLst>
              <a:ext uri="{FF2B5EF4-FFF2-40B4-BE49-F238E27FC236}">
                <a16:creationId xmlns:a16="http://schemas.microsoft.com/office/drawing/2014/main" id="{E6139981-652C-2F4A-833D-BB2F0A0E93A2}"/>
              </a:ext>
            </a:extLst>
          </p:cNvPr>
          <p:cNvPicPr>
            <a:picLocks noChangeAspect="1"/>
          </p:cNvPicPr>
          <p:nvPr/>
        </p:nvPicPr>
        <p:blipFill rotWithShape="1">
          <a:blip r:embed="rId2">
            <a:extLst>
              <a:ext uri="{28A0092B-C50C-407E-A947-70E740481C1C}">
                <a14:useLocalDpi xmlns:a14="http://schemas.microsoft.com/office/drawing/2010/main"/>
              </a:ext>
            </a:extLst>
          </a:blip>
          <a:srcRect t="12360" b="3053"/>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B7C0C-262B-6A49-8C6B-BC075DEDD1D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2400" dirty="0">
                <a:solidFill>
                  <a:schemeClr val="tx1">
                    <a:lumMod val="85000"/>
                    <a:lumOff val="15000"/>
                  </a:schemeClr>
                </a:solidFill>
              </a:rPr>
              <a:t>How Will New England Kelp Forest Food Web Structure Change with Warming Waters?</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CBC3A9-80E4-AB42-B416-5ADABAAB748B}"/>
              </a:ext>
            </a:extLst>
          </p:cNvPr>
          <p:cNvSpPr txBox="1"/>
          <p:nvPr/>
        </p:nvSpPr>
        <p:spPr>
          <a:xfrm>
            <a:off x="10779584" y="6432723"/>
            <a:ext cx="1143537" cy="307777"/>
          </a:xfrm>
          <a:prstGeom prst="rect">
            <a:avLst/>
          </a:prstGeom>
          <a:noFill/>
        </p:spPr>
        <p:txBody>
          <a:bodyPr wrap="none" rtlCol="0">
            <a:spAutoFit/>
          </a:bodyPr>
          <a:lstStyle/>
          <a:p>
            <a:r>
              <a:rPr lang="en-US" sz="1400" dirty="0">
                <a:solidFill>
                  <a:schemeClr val="bg1"/>
                </a:solidFill>
              </a:rPr>
              <a:t>R. </a:t>
            </a:r>
            <a:r>
              <a:rPr lang="en-US" sz="1400" dirty="0" err="1">
                <a:solidFill>
                  <a:schemeClr val="bg1"/>
                </a:solidFill>
              </a:rPr>
              <a:t>Scheibling</a:t>
            </a:r>
            <a:endParaRPr lang="en-US" sz="1400" dirty="0">
              <a:solidFill>
                <a:schemeClr val="bg1"/>
              </a:solidFill>
            </a:endParaRPr>
          </a:p>
        </p:txBody>
      </p:sp>
    </p:spTree>
    <p:extLst>
      <p:ext uri="{BB962C8B-B14F-4D97-AF65-F5344CB8AC3E}">
        <p14:creationId xmlns:p14="http://schemas.microsoft.com/office/powerpoint/2010/main" val="1514500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274638"/>
            <a:ext cx="10496550" cy="1143000"/>
          </a:xfrm>
        </p:spPr>
        <p:txBody>
          <a:bodyPr>
            <a:normAutofit fontScale="90000"/>
          </a:bodyPr>
          <a:lstStyle/>
          <a:p>
            <a:r>
              <a:rPr lang="en-US" dirty="0"/>
              <a:t>Surveys from 2014-2018 to Evaluate the Impact of Temperature Change</a:t>
            </a:r>
          </a:p>
        </p:txBody>
      </p:sp>
      <p:pic>
        <p:nvPicPr>
          <p:cNvPr id="4" name="Picture 9" descr="sites-1.png"/>
          <p:cNvPicPr>
            <a:picLocks noChangeAspect="1"/>
          </p:cNvPicPr>
          <p:nvPr/>
        </p:nvPicPr>
        <p:blipFill rotWithShape="1">
          <a:blip r:embed="rId3">
            <a:extLst>
              <a:ext uri="{28A0092B-C50C-407E-A947-70E740481C1C}">
                <a14:useLocalDpi xmlns:a14="http://schemas.microsoft.com/office/drawing/2010/main" val="0"/>
              </a:ext>
            </a:extLst>
          </a:blip>
          <a:srcRect l="13904" r="12940"/>
          <a:stretch/>
        </p:blipFill>
        <p:spPr bwMode="auto">
          <a:xfrm>
            <a:off x="5056799" y="830548"/>
            <a:ext cx="6173176" cy="602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a:extLst>
              <a:ext uri="{FF2B5EF4-FFF2-40B4-BE49-F238E27FC236}">
                <a16:creationId xmlns:a16="http://schemas.microsoft.com/office/drawing/2014/main" id="{A15E9691-3539-6A46-8BF2-2C805907A0C6}"/>
              </a:ext>
            </a:extLst>
          </p:cNvPr>
          <p:cNvSpPr txBox="1"/>
          <p:nvPr/>
        </p:nvSpPr>
        <p:spPr>
          <a:xfrm>
            <a:off x="566737" y="3034951"/>
            <a:ext cx="3073400" cy="2308324"/>
          </a:xfrm>
          <a:prstGeom prst="rect">
            <a:avLst/>
          </a:prstGeom>
          <a:noFill/>
        </p:spPr>
        <p:txBody>
          <a:bodyPr wrap="square" rtlCol="0">
            <a:spAutoFit/>
          </a:bodyPr>
          <a:lstStyle/>
          <a:p>
            <a:r>
              <a:rPr lang="en-US" dirty="0"/>
              <a:t>Consortium of UMass Boston, Northeastern University, Salem State University, Bigelow Labs, University of New Hampshire, University of Maine, University of Rhode Island, Southern Connecticut State College, Adelphi University</a:t>
            </a:r>
          </a:p>
        </p:txBody>
      </p:sp>
      <p:sp>
        <p:nvSpPr>
          <p:cNvPr id="6" name="Title 1">
            <a:extLst>
              <a:ext uri="{FF2B5EF4-FFF2-40B4-BE49-F238E27FC236}">
                <a16:creationId xmlns:a16="http://schemas.microsoft.com/office/drawing/2014/main" id="{1B1944E9-D877-6643-8AE4-075AF833FFEA}"/>
              </a:ext>
            </a:extLst>
          </p:cNvPr>
          <p:cNvSpPr txBox="1">
            <a:spLocks/>
          </p:cNvSpPr>
          <p:nvPr/>
        </p:nvSpPr>
        <p:spPr>
          <a:xfrm>
            <a:off x="171450" y="1862807"/>
            <a:ext cx="4425950" cy="1684791"/>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Clr>
                <a:schemeClr val="bg1"/>
              </a:buClr>
            </a:pPr>
            <a:r>
              <a:rPr lang="en-US" b="1" dirty="0"/>
              <a:t>Kelp Ecosystem Ecology Network Of New England</a:t>
            </a:r>
            <a:br>
              <a:rPr lang="en-US" b="1" dirty="0"/>
            </a:br>
            <a:endParaRPr lang="en-US" b="1" dirty="0"/>
          </a:p>
        </p:txBody>
      </p:sp>
    </p:spTree>
    <p:extLst>
      <p:ext uri="{BB962C8B-B14F-4D97-AF65-F5344CB8AC3E}">
        <p14:creationId xmlns:p14="http://schemas.microsoft.com/office/powerpoint/2010/main" val="3735146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536894" y="0"/>
            <a:ext cx="5434525" cy="4800600"/>
            <a:chOff x="652224" y="0"/>
            <a:chExt cx="7763608" cy="6858000"/>
          </a:xfrm>
        </p:grpSpPr>
        <p:pic>
          <p:nvPicPr>
            <p:cNvPr id="17" name="Picture 16" descr="Screen Shot 2016-01-26 at 4.20.39 P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24" y="0"/>
              <a:ext cx="7763608" cy="6858000"/>
            </a:xfrm>
            <a:prstGeom prst="rect">
              <a:avLst/>
            </a:prstGeom>
          </p:spPr>
        </p:pic>
        <p:sp>
          <p:nvSpPr>
            <p:cNvPr id="18" name="TextBox 17"/>
            <p:cNvSpPr txBox="1"/>
            <p:nvPr/>
          </p:nvSpPr>
          <p:spPr>
            <a:xfrm>
              <a:off x="4720037" y="806571"/>
              <a:ext cx="911880" cy="373729"/>
            </a:xfrm>
            <a:prstGeom prst="rect">
              <a:avLst/>
            </a:prstGeom>
            <a:noFill/>
          </p:spPr>
          <p:txBody>
            <a:bodyPr wrap="none" rtlCol="0">
              <a:spAutoFit/>
            </a:bodyPr>
            <a:lstStyle/>
            <a:p>
              <a:r>
                <a:rPr lang="en-US" sz="1100" dirty="0">
                  <a:latin typeface="Avenir Black"/>
                  <a:cs typeface="Avenir Black"/>
                </a:rPr>
                <a:t>Misery</a:t>
              </a:r>
            </a:p>
          </p:txBody>
        </p:sp>
        <p:sp>
          <p:nvSpPr>
            <p:cNvPr id="19" name="TextBox 18"/>
            <p:cNvSpPr txBox="1"/>
            <p:nvPr/>
          </p:nvSpPr>
          <p:spPr>
            <a:xfrm>
              <a:off x="6142557" y="2349019"/>
              <a:ext cx="907300" cy="373729"/>
            </a:xfrm>
            <a:prstGeom prst="rect">
              <a:avLst/>
            </a:prstGeom>
            <a:noFill/>
          </p:spPr>
          <p:txBody>
            <a:bodyPr wrap="none" rtlCol="0">
              <a:spAutoFit/>
            </a:bodyPr>
            <a:lstStyle/>
            <a:p>
              <a:r>
                <a:rPr lang="en-US" sz="1100" dirty="0">
                  <a:latin typeface="Avenir Black"/>
                  <a:cs typeface="Avenir Black"/>
                </a:rPr>
                <a:t>Bakers</a:t>
              </a:r>
            </a:p>
          </p:txBody>
        </p:sp>
        <p:sp>
          <p:nvSpPr>
            <p:cNvPr id="20" name="TextBox 19"/>
            <p:cNvSpPr txBox="1"/>
            <p:nvPr/>
          </p:nvSpPr>
          <p:spPr>
            <a:xfrm>
              <a:off x="4852130" y="3085631"/>
              <a:ext cx="1958412" cy="373729"/>
            </a:xfrm>
            <a:prstGeom prst="rect">
              <a:avLst/>
            </a:prstGeom>
            <a:noFill/>
          </p:spPr>
          <p:txBody>
            <a:bodyPr wrap="none" rtlCol="0">
              <a:spAutoFit/>
            </a:bodyPr>
            <a:lstStyle/>
            <a:p>
              <a:r>
                <a:rPr lang="en-US" sz="1100" dirty="0">
                  <a:latin typeface="Avenir Black"/>
                  <a:cs typeface="Avenir Black"/>
                </a:rPr>
                <a:t>The Gooseberries</a:t>
              </a:r>
            </a:p>
          </p:txBody>
        </p:sp>
        <p:sp>
          <p:nvSpPr>
            <p:cNvPr id="21" name="TextBox 20"/>
            <p:cNvSpPr txBox="1"/>
            <p:nvPr/>
          </p:nvSpPr>
          <p:spPr>
            <a:xfrm>
              <a:off x="6142557" y="5041261"/>
              <a:ext cx="1562242" cy="373729"/>
            </a:xfrm>
            <a:prstGeom prst="rect">
              <a:avLst/>
            </a:prstGeom>
            <a:noFill/>
          </p:spPr>
          <p:txBody>
            <a:bodyPr wrap="none" rtlCol="0">
              <a:spAutoFit/>
            </a:bodyPr>
            <a:lstStyle/>
            <a:p>
              <a:r>
                <a:rPr lang="en-US" sz="1100" dirty="0">
                  <a:latin typeface="Avenir Black"/>
                  <a:cs typeface="Avenir Black"/>
                </a:rPr>
                <a:t>Halfway Rock</a:t>
              </a:r>
            </a:p>
          </p:txBody>
        </p:sp>
        <p:sp>
          <p:nvSpPr>
            <p:cNvPr id="22" name="TextBox 21"/>
            <p:cNvSpPr txBox="1"/>
            <p:nvPr/>
          </p:nvSpPr>
          <p:spPr>
            <a:xfrm>
              <a:off x="6041186" y="518939"/>
              <a:ext cx="1646972" cy="373729"/>
            </a:xfrm>
            <a:prstGeom prst="rect">
              <a:avLst/>
            </a:prstGeom>
            <a:noFill/>
          </p:spPr>
          <p:txBody>
            <a:bodyPr wrap="none" rtlCol="0">
              <a:spAutoFit/>
            </a:bodyPr>
            <a:lstStyle/>
            <a:p>
              <a:r>
                <a:rPr lang="en-US" sz="1100" dirty="0" err="1">
                  <a:latin typeface="Avenir Black"/>
                  <a:cs typeface="Avenir Black"/>
                </a:rPr>
                <a:t>Halftide</a:t>
              </a:r>
              <a:r>
                <a:rPr lang="en-US" sz="1100" dirty="0">
                  <a:latin typeface="Avenir Black"/>
                  <a:cs typeface="Avenir Black"/>
                </a:rPr>
                <a:t> Rocks</a:t>
              </a:r>
            </a:p>
          </p:txBody>
        </p:sp>
        <p:sp>
          <p:nvSpPr>
            <p:cNvPr id="23" name="TextBox 22"/>
            <p:cNvSpPr txBox="1"/>
            <p:nvPr/>
          </p:nvSpPr>
          <p:spPr>
            <a:xfrm>
              <a:off x="3945227" y="2798000"/>
              <a:ext cx="792800" cy="373729"/>
            </a:xfrm>
            <a:prstGeom prst="rect">
              <a:avLst/>
            </a:prstGeom>
            <a:noFill/>
          </p:spPr>
          <p:txBody>
            <a:bodyPr wrap="none" rtlCol="0">
              <a:spAutoFit/>
            </a:bodyPr>
            <a:lstStyle/>
            <a:p>
              <a:r>
                <a:rPr lang="en-US" sz="1100" dirty="0">
                  <a:latin typeface="Avenir Black"/>
                  <a:cs typeface="Avenir Black"/>
                </a:rPr>
                <a:t>Eagle</a:t>
              </a:r>
            </a:p>
          </p:txBody>
        </p:sp>
        <p:sp>
          <p:nvSpPr>
            <p:cNvPr id="24" name="TextBox 23"/>
            <p:cNvSpPr txBox="1"/>
            <p:nvPr/>
          </p:nvSpPr>
          <p:spPr>
            <a:xfrm>
              <a:off x="4108526" y="3856583"/>
              <a:ext cx="1218742" cy="373729"/>
            </a:xfrm>
            <a:prstGeom prst="rect">
              <a:avLst/>
            </a:prstGeom>
            <a:noFill/>
          </p:spPr>
          <p:txBody>
            <a:bodyPr wrap="none" rtlCol="0">
              <a:spAutoFit/>
            </a:bodyPr>
            <a:lstStyle/>
            <a:p>
              <a:r>
                <a:rPr lang="en-US" sz="1100" dirty="0">
                  <a:latin typeface="Avenir Black"/>
                  <a:cs typeface="Avenir Black"/>
                </a:rPr>
                <a:t>Children’s</a:t>
              </a:r>
            </a:p>
          </p:txBody>
        </p:sp>
        <p:sp>
          <p:nvSpPr>
            <p:cNvPr id="25" name="TextBox 24"/>
            <p:cNvSpPr txBox="1"/>
            <p:nvPr/>
          </p:nvSpPr>
          <p:spPr>
            <a:xfrm>
              <a:off x="4720037" y="4335606"/>
              <a:ext cx="1317210" cy="373729"/>
            </a:xfrm>
            <a:prstGeom prst="rect">
              <a:avLst/>
            </a:prstGeom>
            <a:noFill/>
          </p:spPr>
          <p:txBody>
            <a:bodyPr wrap="none" rtlCol="0">
              <a:spAutoFit/>
            </a:bodyPr>
            <a:lstStyle/>
            <a:p>
              <a:r>
                <a:rPr lang="en-US" sz="1100" dirty="0">
                  <a:latin typeface="Avenir Black"/>
                  <a:cs typeface="Avenir Black"/>
                </a:rPr>
                <a:t>Satan Rock</a:t>
              </a:r>
            </a:p>
          </p:txBody>
        </p:sp>
        <p:sp>
          <p:nvSpPr>
            <p:cNvPr id="26" name="TextBox 25"/>
            <p:cNvSpPr txBox="1"/>
            <p:nvPr/>
          </p:nvSpPr>
          <p:spPr>
            <a:xfrm>
              <a:off x="5815622" y="3607369"/>
              <a:ext cx="1514152" cy="373729"/>
            </a:xfrm>
            <a:prstGeom prst="rect">
              <a:avLst/>
            </a:prstGeom>
            <a:noFill/>
          </p:spPr>
          <p:txBody>
            <a:bodyPr wrap="none" rtlCol="0">
              <a:spAutoFit/>
            </a:bodyPr>
            <a:lstStyle/>
            <a:p>
              <a:r>
                <a:rPr lang="en-US" sz="1100" dirty="0">
                  <a:latin typeface="Avenir Black"/>
                  <a:cs typeface="Avenir Black"/>
                </a:rPr>
                <a:t>Dry Breakers</a:t>
              </a:r>
            </a:p>
          </p:txBody>
        </p:sp>
        <p:sp>
          <p:nvSpPr>
            <p:cNvPr id="27" name="TextBox 26"/>
            <p:cNvSpPr txBox="1"/>
            <p:nvPr/>
          </p:nvSpPr>
          <p:spPr>
            <a:xfrm>
              <a:off x="6052787" y="933599"/>
              <a:ext cx="868370" cy="373729"/>
            </a:xfrm>
            <a:prstGeom prst="rect">
              <a:avLst/>
            </a:prstGeom>
            <a:noFill/>
          </p:spPr>
          <p:txBody>
            <a:bodyPr wrap="none" rtlCol="0">
              <a:spAutoFit/>
            </a:bodyPr>
            <a:lstStyle/>
            <a:p>
              <a:r>
                <a:rPr lang="en-US" sz="1100" dirty="0">
                  <a:latin typeface="Avenir Black"/>
                  <a:cs typeface="Avenir Black"/>
                </a:rPr>
                <a:t>House</a:t>
              </a:r>
            </a:p>
          </p:txBody>
        </p:sp>
      </p:grpSp>
      <p:grpSp>
        <p:nvGrpSpPr>
          <p:cNvPr id="12" name="Group 11"/>
          <p:cNvGrpSpPr/>
          <p:nvPr/>
        </p:nvGrpSpPr>
        <p:grpSpPr>
          <a:xfrm>
            <a:off x="4812022" y="962676"/>
            <a:ext cx="5662938" cy="5839738"/>
            <a:chOff x="3288022" y="962676"/>
            <a:chExt cx="5662938" cy="5839738"/>
          </a:xfrm>
        </p:grpSpPr>
        <p:sp>
          <p:nvSpPr>
            <p:cNvPr id="6" name="Isosceles Triangle 5"/>
            <p:cNvSpPr/>
            <p:nvPr/>
          </p:nvSpPr>
          <p:spPr>
            <a:xfrm rot="18621991">
              <a:off x="3027623" y="1223075"/>
              <a:ext cx="3980002" cy="3459203"/>
            </a:xfrm>
            <a:prstGeom prst="triangle">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6-01-27 at 12.46.25 P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149" y="2390983"/>
              <a:ext cx="4243811" cy="4411431"/>
            </a:xfrm>
            <a:prstGeom prst="rect">
              <a:avLst/>
            </a:prstGeom>
            <a:ln w="38100" cmpd="sng">
              <a:solidFill>
                <a:srgbClr val="7F7F7F"/>
              </a:solidFill>
            </a:ln>
          </p:spPr>
        </p:pic>
        <p:cxnSp>
          <p:nvCxnSpPr>
            <p:cNvPr id="3" name="Straight Connector 2"/>
            <p:cNvCxnSpPr/>
            <p:nvPr/>
          </p:nvCxnSpPr>
          <p:spPr>
            <a:xfrm>
              <a:off x="5775213" y="2823957"/>
              <a:ext cx="408466" cy="0"/>
            </a:xfrm>
            <a:prstGeom prst="line">
              <a:avLst/>
            </a:prstGeom>
            <a:ln w="76200" cmpd="sng">
              <a:solidFill>
                <a:srgbClr val="FF0000"/>
              </a:solidFill>
            </a:ln>
            <a:effectLst/>
          </p:spPr>
          <p:style>
            <a:lnRef idx="2">
              <a:schemeClr val="accent2"/>
            </a:lnRef>
            <a:fillRef idx="0">
              <a:schemeClr val="accent2"/>
            </a:fillRef>
            <a:effectRef idx="1">
              <a:schemeClr val="accent2"/>
            </a:effectRef>
            <a:fontRef idx="minor">
              <a:schemeClr val="tx1"/>
            </a:fontRef>
          </p:style>
        </p:cxnSp>
        <p:cxnSp>
          <p:nvCxnSpPr>
            <p:cNvPr id="5" name="Straight Connector 4"/>
            <p:cNvCxnSpPr/>
            <p:nvPr/>
          </p:nvCxnSpPr>
          <p:spPr>
            <a:xfrm>
              <a:off x="6673838" y="2823957"/>
              <a:ext cx="408466" cy="163386"/>
            </a:xfrm>
            <a:prstGeom prst="line">
              <a:avLst/>
            </a:prstGeom>
            <a:ln w="76200" cmpd="sng">
              <a:solidFill>
                <a:srgbClr val="FF0000"/>
              </a:solidFill>
            </a:ln>
            <a:effectLst/>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a:xfrm>
              <a:off x="7204843" y="3191576"/>
              <a:ext cx="408466" cy="163386"/>
            </a:xfrm>
            <a:prstGeom prst="line">
              <a:avLst/>
            </a:prstGeom>
            <a:ln w="76200" cmpd="sng">
              <a:solidFill>
                <a:srgbClr val="FF0000"/>
              </a:solidFill>
            </a:ln>
            <a:effectLst/>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7801203" y="3591872"/>
              <a:ext cx="163386" cy="375789"/>
            </a:xfrm>
            <a:prstGeom prst="line">
              <a:avLst/>
            </a:prstGeom>
            <a:ln w="76200" cmpd="sng">
              <a:solidFill>
                <a:srgbClr val="FF0000"/>
              </a:solidFill>
            </a:ln>
            <a:effectLst/>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979446" y="6451133"/>
              <a:ext cx="408466" cy="0"/>
            </a:xfrm>
            <a:prstGeom prst="line">
              <a:avLst/>
            </a:prstGeom>
            <a:ln w="76200" cmpd="sng">
              <a:solidFill>
                <a:srgbClr val="FF8000"/>
              </a:solidFill>
            </a:ln>
            <a:effectLst/>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flipV="1">
              <a:off x="6592145" y="6091683"/>
              <a:ext cx="277757" cy="253249"/>
            </a:xfrm>
            <a:prstGeom prst="line">
              <a:avLst/>
            </a:prstGeom>
            <a:ln w="76200" cmpd="sng">
              <a:solidFill>
                <a:srgbClr val="FF8000"/>
              </a:solidFill>
            </a:ln>
            <a:effectLst/>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flipV="1">
              <a:off x="7016949" y="5577016"/>
              <a:ext cx="277757" cy="253249"/>
            </a:xfrm>
            <a:prstGeom prst="line">
              <a:avLst/>
            </a:prstGeom>
            <a:ln w="76200" cmpd="sng">
              <a:solidFill>
                <a:srgbClr val="FF8000"/>
              </a:solidFill>
            </a:ln>
            <a:effectLst/>
          </p:spPr>
          <p:style>
            <a:lnRef idx="2">
              <a:schemeClr val="accent2"/>
            </a:lnRef>
            <a:fillRef idx="0">
              <a:schemeClr val="accent2"/>
            </a:fillRef>
            <a:effectRef idx="1">
              <a:schemeClr val="accent2"/>
            </a:effectRef>
            <a:fontRef idx="minor">
              <a:schemeClr val="tx1"/>
            </a:fontRef>
          </p:style>
        </p:cxnSp>
        <p:cxnSp>
          <p:nvCxnSpPr>
            <p:cNvPr id="14" name="Straight Connector 13"/>
            <p:cNvCxnSpPr/>
            <p:nvPr/>
          </p:nvCxnSpPr>
          <p:spPr>
            <a:xfrm flipV="1">
              <a:off x="7547954" y="5225736"/>
              <a:ext cx="277757" cy="253249"/>
            </a:xfrm>
            <a:prstGeom prst="line">
              <a:avLst/>
            </a:prstGeom>
            <a:ln w="76200" cmpd="sng">
              <a:solidFill>
                <a:srgbClr val="FF8000"/>
              </a:solidFill>
            </a:ln>
            <a:effectLst/>
          </p:spPr>
          <p:style>
            <a:lnRef idx="2">
              <a:schemeClr val="accent2"/>
            </a:lnRef>
            <a:fillRef idx="0">
              <a:schemeClr val="accent2"/>
            </a:fillRef>
            <a:effectRef idx="1">
              <a:schemeClr val="accent2"/>
            </a:effectRef>
            <a:fontRef idx="minor">
              <a:schemeClr val="tx1"/>
            </a:fontRef>
          </p:style>
        </p:cxnSp>
      </p:grpSp>
      <p:pic>
        <p:nvPicPr>
          <p:cNvPr id="15" name="Picture 14" descr="seagrant-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902" y="6008487"/>
            <a:ext cx="1197688" cy="706329"/>
          </a:xfrm>
          <a:prstGeom prst="rect">
            <a:avLst/>
          </a:prstGeom>
        </p:spPr>
      </p:pic>
      <p:sp>
        <p:nvSpPr>
          <p:cNvPr id="28" name="TextBox 27"/>
          <p:cNvSpPr txBox="1"/>
          <p:nvPr/>
        </p:nvSpPr>
        <p:spPr>
          <a:xfrm>
            <a:off x="7071929" y="20315"/>
            <a:ext cx="3313828" cy="461665"/>
          </a:xfrm>
          <a:prstGeom prst="rect">
            <a:avLst/>
          </a:prstGeom>
          <a:noFill/>
        </p:spPr>
        <p:txBody>
          <a:bodyPr wrap="none" rtlCol="0">
            <a:spAutoFit/>
          </a:bodyPr>
          <a:lstStyle/>
          <a:p>
            <a:r>
              <a:rPr lang="en-US" sz="2400" b="1" dirty="0">
                <a:solidFill>
                  <a:srgbClr val="FFFFFF"/>
                </a:solidFill>
              </a:rPr>
              <a:t>Long-Term Observations</a:t>
            </a:r>
          </a:p>
        </p:txBody>
      </p:sp>
      <p:sp>
        <p:nvSpPr>
          <p:cNvPr id="29" name="TextBox 28">
            <a:extLst>
              <a:ext uri="{FF2B5EF4-FFF2-40B4-BE49-F238E27FC236}">
                <a16:creationId xmlns:a16="http://schemas.microsoft.com/office/drawing/2014/main" id="{913F50FB-3E40-3641-9A73-10FD6B79404F}"/>
              </a:ext>
            </a:extLst>
          </p:cNvPr>
          <p:cNvSpPr txBox="1"/>
          <p:nvPr/>
        </p:nvSpPr>
        <p:spPr>
          <a:xfrm>
            <a:off x="7099533" y="-9490"/>
            <a:ext cx="3944841" cy="2308324"/>
          </a:xfrm>
          <a:prstGeom prst="rect">
            <a:avLst/>
          </a:prstGeom>
          <a:noFill/>
        </p:spPr>
        <p:txBody>
          <a:bodyPr wrap="square" rtlCol="0">
            <a:spAutoFit/>
          </a:bodyPr>
          <a:lstStyle/>
          <a:p>
            <a:r>
              <a:rPr lang="en-US" sz="3600" dirty="0">
                <a:latin typeface="+mj-lt"/>
              </a:rPr>
              <a:t>KEEN Sites: Four Stratified Random Transects Sampled Annually</a:t>
            </a:r>
          </a:p>
        </p:txBody>
      </p:sp>
    </p:spTree>
    <p:extLst>
      <p:ext uri="{BB962C8B-B14F-4D97-AF65-F5344CB8AC3E}">
        <p14:creationId xmlns:p14="http://schemas.microsoft.com/office/powerpoint/2010/main" val="155990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{11D69699-677C-EB41-9E0C-E3D5C60C2CBE}tf16401378</Template>
  <TotalTime>2243</TotalTime>
  <Words>1072</Words>
  <Application>Microsoft Macintosh PowerPoint</Application>
  <PresentationFormat>Widescreen</PresentationFormat>
  <Paragraphs>165</Paragraphs>
  <Slides>23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Avenir Black</vt:lpstr>
      <vt:lpstr>Calibri</vt:lpstr>
      <vt:lpstr>Calibri Light</vt:lpstr>
      <vt:lpstr>Times</vt:lpstr>
      <vt:lpstr>Office Theme</vt:lpstr>
      <vt:lpstr>Changes in subtidal Gulf of Maine food webs in a shifting climate</vt:lpstr>
      <vt:lpstr>We Think A Lot About Fairly Linear Trophic Interactions in the Gulf of Maine… </vt:lpstr>
      <vt:lpstr>But Let’s Take a Step Back and Consider Whole Food Webs</vt:lpstr>
      <vt:lpstr>We Know Network Structure can Attenuate or Mask Phenomena like Trophic Cascades</vt:lpstr>
      <vt:lpstr>Why is Thinking about Food Whole Food Web Networks Important?</vt:lpstr>
      <vt:lpstr>What Might we Predict about Ocean Warming and Network Structure?</vt:lpstr>
      <vt:lpstr>How Will New England Kelp Forest Food Web Structure Change with Warming Waters?</vt:lpstr>
      <vt:lpstr>Surveys from 2014-2018 to Evaluate the Impact of Temperature Change</vt:lpstr>
      <vt:lpstr>PowerPoint Presentation</vt:lpstr>
      <vt:lpstr>PowerPoint Presentation</vt:lpstr>
      <vt:lpstr>Buoys Show Great Variability in Temperature in Space and Time</vt:lpstr>
      <vt:lpstr>Digging Out a Temperature Signal Using Econometric Causal Inference Techniques</vt:lpstr>
      <vt:lpstr>Digging Out a Temperature Signal Using Econometric Causal Inference Techniques</vt:lpstr>
      <vt:lpstr>Can Warming Have Direct and Indirect Effects on Food Webs?</vt:lpstr>
      <vt:lpstr>Network Metrics to Describe Food Web Shape</vt:lpstr>
      <vt:lpstr>Winter Temperatures Drive Linearity in Food Webs</vt:lpstr>
      <vt:lpstr>Richer Webs Have More Variety – Less Connected, but More Generalist Species and More Variation</vt:lpstr>
      <vt:lpstr>Warmer Waters Lead to Lower Species Richness – This Enhances Linearizing of Food Webs</vt:lpstr>
      <vt:lpstr>Compare Cool versus Warm Year on Appledore Island</vt:lpstr>
      <vt:lpstr>Warming Generates More Depauperate Webs With More Chains</vt:lpstr>
      <vt:lpstr>A Warming Gulf of Maine Could Lead to Simpler Less Resilient Food Webs</vt:lpstr>
      <vt:lpstr>Thanks!</vt:lpstr>
      <vt:lpstr>A Trend in Water Temp Over Time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Changes in subtidal Gulf of Maine food webs in a shifting climate</dc:title>
  <dc:creator>Jarrett Byrnes</dc:creator>
  <cp:lastModifiedBy>Jarrett Byrnes</cp:lastModifiedBy>
  <cp:revision>15</cp:revision>
  <dcterms:created xsi:type="dcterms:W3CDTF">2021-11-16T22:03:05Z</dcterms:created>
  <dcterms:modified xsi:type="dcterms:W3CDTF">2021-11-18T17:02:02Z</dcterms:modified>
</cp:coreProperties>
</file>